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1888" r:id="rId2"/>
    <p:sldId id="1896" r:id="rId3"/>
    <p:sldId id="686" r:id="rId4"/>
    <p:sldId id="687" r:id="rId5"/>
    <p:sldId id="688" r:id="rId6"/>
    <p:sldId id="689" r:id="rId7"/>
    <p:sldId id="690" r:id="rId8"/>
    <p:sldId id="691" r:id="rId9"/>
    <p:sldId id="692" r:id="rId10"/>
    <p:sldId id="693" r:id="rId11"/>
    <p:sldId id="694" r:id="rId12"/>
    <p:sldId id="695" r:id="rId13"/>
    <p:sldId id="1895" r:id="rId14"/>
    <p:sldId id="1353" r:id="rId15"/>
    <p:sldId id="1262" r:id="rId16"/>
    <p:sldId id="1316" r:id="rId17"/>
    <p:sldId id="1358" r:id="rId18"/>
    <p:sldId id="1359" r:id="rId19"/>
    <p:sldId id="1362" r:id="rId20"/>
    <p:sldId id="1897" r:id="rId21"/>
    <p:sldId id="1568" r:id="rId22"/>
    <p:sldId id="1582" r:id="rId23"/>
    <p:sldId id="1570" r:id="rId24"/>
    <p:sldId id="1584" r:id="rId25"/>
    <p:sldId id="731" r:id="rId26"/>
    <p:sldId id="558" r:id="rId27"/>
    <p:sldId id="1905" r:id="rId28"/>
    <p:sldId id="1899" r:id="rId29"/>
    <p:sldId id="1900" r:id="rId30"/>
    <p:sldId id="1901" r:id="rId31"/>
    <p:sldId id="710" r:id="rId32"/>
    <p:sldId id="537" r:id="rId33"/>
    <p:sldId id="779" r:id="rId34"/>
    <p:sldId id="1572" r:id="rId35"/>
    <p:sldId id="1573" r:id="rId36"/>
    <p:sldId id="1583" r:id="rId37"/>
    <p:sldId id="1906" r:id="rId38"/>
    <p:sldId id="190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301" r:id="rId50"/>
    <p:sldId id="1143" r:id="rId51"/>
    <p:sldId id="1144" r:id="rId52"/>
    <p:sldId id="1145" r:id="rId53"/>
    <p:sldId id="1146" r:id="rId54"/>
    <p:sldId id="1147" r:id="rId55"/>
    <p:sldId id="312" r:id="rId56"/>
    <p:sldId id="976" r:id="rId5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yanz" initials="MOU" lastIdx="1" clrIdx="0">
    <p:extLst>
      <p:ext uri="{19B8F6BF-5375-455C-9EA6-DF929625EA0E}">
        <p15:presenceInfo xmlns:p15="http://schemas.microsoft.com/office/powerpoint/2012/main" userId="junyan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/>
    <p:restoredTop sz="72109"/>
  </p:normalViewPr>
  <p:slideViewPr>
    <p:cSldViewPr snapToGrid="0">
      <p:cViewPr varScale="1">
        <p:scale>
          <a:sx n="63" d="100"/>
          <a:sy n="63" d="100"/>
        </p:scale>
        <p:origin x="30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71" d="100"/>
          <a:sy n="171" d="100"/>
        </p:scale>
        <p:origin x="88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175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71</c:v>
                </c:pt>
                <c:pt idx="1">
                  <c:v>75</c:v>
                </c:pt>
                <c:pt idx="2">
                  <c:v>85</c:v>
                </c:pt>
                <c:pt idx="3">
                  <c:v>88</c:v>
                </c:pt>
                <c:pt idx="4">
                  <c:v>92</c:v>
                </c:pt>
                <c:pt idx="5">
                  <c:v>95</c:v>
                </c:pt>
                <c:pt idx="6">
                  <c:v>96</c:v>
                </c:pt>
                <c:pt idx="7">
                  <c:v>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F7-D140-ADAC-B9EC4A33E6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6682832"/>
        <c:axId val="2036684608"/>
      </c:scatterChart>
      <c:valAx>
        <c:axId val="2036682832"/>
        <c:scaling>
          <c:orientation val="minMax"/>
          <c:max val="2017"/>
          <c:min val="20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684608"/>
        <c:crosses val="autoZero"/>
        <c:crossBetween val="midCat"/>
        <c:majorUnit val="1"/>
      </c:valAx>
      <c:valAx>
        <c:axId val="2036684608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682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12T01:43:02.00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28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>
            <a:extLst>
              <a:ext uri="{FF2B5EF4-FFF2-40B4-BE49-F238E27FC236}">
                <a16:creationId xmlns:a16="http://schemas.microsoft.com/office/drawing/2014/main" id="{7B74222F-C5E5-4146-96F7-049955AF06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3587" name="Notes Placeholder 2">
            <a:extLst>
              <a:ext uri="{FF2B5EF4-FFF2-40B4-BE49-F238E27FC236}">
                <a16:creationId xmlns:a16="http://schemas.microsoft.com/office/drawing/2014/main" id="{4F898AC0-9C3D-6C4D-8BF8-0E9AA359C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23588" name="Slide Number Placeholder 3">
            <a:extLst>
              <a:ext uri="{FF2B5EF4-FFF2-40B4-BE49-F238E27FC236}">
                <a16:creationId xmlns:a16="http://schemas.microsoft.com/office/drawing/2014/main" id="{89AA306F-8FD4-1445-B1D8-105702DAB1B5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D812D4D-63BF-1F4D-AAF9-F8DAFF96AF23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11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18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89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48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9586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48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840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0440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4780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6435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263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Shape 32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9" name="Shape 3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363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966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>
            <a:extLst>
              <a:ext uri="{FF2B5EF4-FFF2-40B4-BE49-F238E27FC236}">
                <a16:creationId xmlns:a16="http://schemas.microsoft.com/office/drawing/2014/main" id="{2C383965-4CEA-1040-95C0-E125A02804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6419" name="Notes Placeholder 2">
            <a:extLst>
              <a:ext uri="{FF2B5EF4-FFF2-40B4-BE49-F238E27FC236}">
                <a16:creationId xmlns:a16="http://schemas.microsoft.com/office/drawing/2014/main" id="{A7FB9FF5-A9F6-C441-9C6D-B51EAD1B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6420" name="Slide Number Placeholder 3">
            <a:extLst>
              <a:ext uri="{FF2B5EF4-FFF2-40B4-BE49-F238E27FC236}">
                <a16:creationId xmlns:a16="http://schemas.microsoft.com/office/drawing/2014/main" id="{3FC923E8-E5C4-F445-9406-CB4789362A1C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C62E72F-46B7-E244-B66F-1316500680B6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53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2012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Shape 34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4" name="Shape 34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386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Shape 34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4" name="Shape 34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45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1620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0462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08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43C59-4669-A449-A22B-A5AF1266ED1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74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Shape 34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6" name="Shape 34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917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Shape 35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7" name="Shape 3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320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Shape 35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7" name="Shape 3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96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>
            <a:extLst>
              <a:ext uri="{FF2B5EF4-FFF2-40B4-BE49-F238E27FC236}">
                <a16:creationId xmlns:a16="http://schemas.microsoft.com/office/drawing/2014/main" id="{ED2A9A57-BD39-EA45-AFE6-2AC401AC26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43" name="Notes Placeholder 2">
            <a:extLst>
              <a:ext uri="{FF2B5EF4-FFF2-40B4-BE49-F238E27FC236}">
                <a16:creationId xmlns:a16="http://schemas.microsoft.com/office/drawing/2014/main" id="{10EF4D10-B6D5-3B4A-8652-72B4F48BB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17444" name="Slide Number Placeholder 3">
            <a:extLst>
              <a:ext uri="{FF2B5EF4-FFF2-40B4-BE49-F238E27FC236}">
                <a16:creationId xmlns:a16="http://schemas.microsoft.com/office/drawing/2014/main" id="{14DF15F6-A44C-674E-87C2-D707CE1E46E1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35666B3-4378-BB4E-9A5A-115403C622A2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4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07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11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673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6" name="Shape 6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5681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55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3446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59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1" name="Shape 6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64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07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67819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2807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>
            <a:extLst>
              <a:ext uri="{FF2B5EF4-FFF2-40B4-BE49-F238E27FC236}">
                <a16:creationId xmlns:a16="http://schemas.microsoft.com/office/drawing/2014/main" id="{7D87FCC1-C544-D84B-A075-67B501E1F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>
            <a:extLst>
              <a:ext uri="{FF2B5EF4-FFF2-40B4-BE49-F238E27FC236}">
                <a16:creationId xmlns:a16="http://schemas.microsoft.com/office/drawing/2014/main" id="{9D1DCE09-451E-1944-9F0A-F253138B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18468" name="Slide Number Placeholder 3">
            <a:extLst>
              <a:ext uri="{FF2B5EF4-FFF2-40B4-BE49-F238E27FC236}">
                <a16:creationId xmlns:a16="http://schemas.microsoft.com/office/drawing/2014/main" id="{B2CA6C37-FCAB-924A-B943-32C5FB70C4F7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9B898AC-8437-DD44-8BA3-7B5DBBEBAFE8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5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796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93999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3005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29461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975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9786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>
            <a:extLst>
              <a:ext uri="{FF2B5EF4-FFF2-40B4-BE49-F238E27FC236}">
                <a16:creationId xmlns:a16="http://schemas.microsoft.com/office/drawing/2014/main" id="{F3DBE72D-D589-EE40-AA1C-7B79C84329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9491" name="Notes Placeholder 2">
            <a:extLst>
              <a:ext uri="{FF2B5EF4-FFF2-40B4-BE49-F238E27FC236}">
                <a16:creationId xmlns:a16="http://schemas.microsoft.com/office/drawing/2014/main" id="{2ADCEC1A-9D17-D249-BDE8-C5DFA6855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19492" name="Slide Number Placeholder 3">
            <a:extLst>
              <a:ext uri="{FF2B5EF4-FFF2-40B4-BE49-F238E27FC236}">
                <a16:creationId xmlns:a16="http://schemas.microsoft.com/office/drawing/2014/main" id="{F4755F5C-C1D4-D342-95F9-4CF80C82410C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B2952F4-03AE-DF42-86C4-B72E4DDE9358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6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5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71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>
            <a:extLst>
              <a:ext uri="{FF2B5EF4-FFF2-40B4-BE49-F238E27FC236}">
                <a16:creationId xmlns:a16="http://schemas.microsoft.com/office/drawing/2014/main" id="{BF56F10A-3B72-724D-B522-7606F08681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0515" name="Notes Placeholder 2">
            <a:extLst>
              <a:ext uri="{FF2B5EF4-FFF2-40B4-BE49-F238E27FC236}">
                <a16:creationId xmlns:a16="http://schemas.microsoft.com/office/drawing/2014/main" id="{C4750253-F6B9-D04B-AD4F-56B72F478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20516" name="Slide Number Placeholder 3">
            <a:extLst>
              <a:ext uri="{FF2B5EF4-FFF2-40B4-BE49-F238E27FC236}">
                <a16:creationId xmlns:a16="http://schemas.microsoft.com/office/drawing/2014/main" id="{34DBE047-F82C-764A-9593-9A212908C8D1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FDFA0C-E6CF-8F45-B0AF-319420631FC1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0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>
            <a:extLst>
              <a:ext uri="{FF2B5EF4-FFF2-40B4-BE49-F238E27FC236}">
                <a16:creationId xmlns:a16="http://schemas.microsoft.com/office/drawing/2014/main" id="{43D3D560-7302-E34A-B345-C73D0AFEFD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1539" name="Notes Placeholder 2">
            <a:extLst>
              <a:ext uri="{FF2B5EF4-FFF2-40B4-BE49-F238E27FC236}">
                <a16:creationId xmlns:a16="http://schemas.microsoft.com/office/drawing/2014/main" id="{1B9EFF15-F708-4543-AC4D-B60CE5830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21540" name="Slide Number Placeholder 3">
            <a:extLst>
              <a:ext uri="{FF2B5EF4-FFF2-40B4-BE49-F238E27FC236}">
                <a16:creationId xmlns:a16="http://schemas.microsoft.com/office/drawing/2014/main" id="{E7276A7D-1B8E-2444-9B3A-8CC9594DE9D7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285D715-3987-EB46-B3E0-7F46120C5A74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9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24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>
            <a:extLst>
              <a:ext uri="{FF2B5EF4-FFF2-40B4-BE49-F238E27FC236}">
                <a16:creationId xmlns:a16="http://schemas.microsoft.com/office/drawing/2014/main" id="{73475FD0-936F-C840-B178-FAC23EAB79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2563" name="Notes Placeholder 2">
            <a:extLst>
              <a:ext uri="{FF2B5EF4-FFF2-40B4-BE49-F238E27FC236}">
                <a16:creationId xmlns:a16="http://schemas.microsoft.com/office/drawing/2014/main" id="{39A50DC5-D227-DC41-873A-5D1A6977E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22564" name="Slide Number Placeholder 3">
            <a:extLst>
              <a:ext uri="{FF2B5EF4-FFF2-40B4-BE49-F238E27FC236}">
                <a16:creationId xmlns:a16="http://schemas.microsoft.com/office/drawing/2014/main" id="{E0FAF601-41D5-A540-B83B-E08DCEBAE486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CFAF8E1-F874-0F47-9A83-1BE08448D14E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10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1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67"/>
            <a:ext cx="11054080" cy="209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49597" indent="0" algn="ctr">
              <a:buNone/>
              <a:defRPr/>
            </a:lvl2pPr>
            <a:lvl3pPr marL="1299194" indent="0" algn="ctr">
              <a:buNone/>
              <a:defRPr/>
            </a:lvl3pPr>
            <a:lvl4pPr marL="1948788" indent="0" algn="ctr">
              <a:buNone/>
              <a:defRPr/>
            </a:lvl4pPr>
            <a:lvl5pPr marL="2598382" indent="0" algn="ctr">
              <a:buNone/>
              <a:defRPr/>
            </a:lvl5pPr>
            <a:lvl6pPr marL="3247982" indent="0" algn="ctr">
              <a:buNone/>
              <a:defRPr/>
            </a:lvl6pPr>
            <a:lvl7pPr marL="3897580" indent="0" algn="ctr">
              <a:buNone/>
              <a:defRPr/>
            </a:lvl7pPr>
            <a:lvl8pPr marL="4547177" indent="0" algn="ctr">
              <a:buNone/>
              <a:defRPr/>
            </a:lvl8pPr>
            <a:lvl9pPr marL="51967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3690" y="9251950"/>
            <a:ext cx="384721" cy="379591"/>
          </a:xfrm>
        </p:spPr>
        <p:txBody>
          <a:bodyPr/>
          <a:lstStyle>
            <a:lvl1pPr>
              <a:defRPr/>
            </a:lvl1pPr>
          </a:lstStyle>
          <a:p>
            <a:fld id="{85D305C8-88CC-7441-92B3-E09C3EB90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3690" y="9251950"/>
            <a:ext cx="384721" cy="379591"/>
          </a:xfrm>
        </p:spPr>
        <p:txBody>
          <a:bodyPr/>
          <a:lstStyle>
            <a:lvl1pPr>
              <a:defRPr/>
            </a:lvl1pPr>
          </a:lstStyle>
          <a:p>
            <a:fld id="{15D3885F-454C-054D-BD99-454039AA5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90866" y="9251950"/>
            <a:ext cx="410369" cy="379591"/>
          </a:xfrm>
        </p:spPr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2188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834937F-3DBD-1146-BE12-CEB5FA249D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ED0FF2-895C-7144-8273-29B307F2D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F4A3D0-7D9D-7B4A-BD8E-7256C3480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11798" y="9251950"/>
            <a:ext cx="410369" cy="379591"/>
          </a:xfrm>
        </p:spPr>
        <p:txBody>
          <a:bodyPr/>
          <a:lstStyle>
            <a:lvl1pPr algn="l">
              <a:defRPr/>
            </a:lvl1pPr>
          </a:lstStyle>
          <a:p>
            <a:fld id="{7FFC5EFC-6D8E-5C41-8126-FE1C14410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5" r:id="rId10"/>
    <p:sldLayoutId id="2147483666" r:id="rId11"/>
    <p:sldLayoutId id="2147483667" r:id="rId12"/>
    <p:sldLayoutId id="2147483668" r:id="rId13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12" Type="http://schemas.openxmlformats.org/officeDocument/2006/relationships/chart" Target="../charts/char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7.jpeg"/><Relationship Id="rId5" Type="http://schemas.microsoft.com/office/2007/relationships/media" Target="../media/media3.mp4"/><Relationship Id="rId10" Type="http://schemas.openxmlformats.org/officeDocument/2006/relationships/image" Target="../media/image26.png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51.pn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47.png"/><Relationship Id="rId1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67.pn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66.png"/><Relationship Id="rId5" Type="http://schemas.openxmlformats.org/officeDocument/2006/relationships/image" Target="../media/image37.png"/><Relationship Id="rId10" Type="http://schemas.openxmlformats.org/officeDocument/2006/relationships/image" Target="../media/image64.png"/><Relationship Id="rId4" Type="http://schemas.microsoft.com/office/2007/relationships/hdphoto" Target="../media/hdphoto2.wdp"/><Relationship Id="rId9" Type="http://schemas.openxmlformats.org/officeDocument/2006/relationships/image" Target="../media/image63.png"/><Relationship Id="rId1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9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tiff"/><Relationship Id="rId4" Type="http://schemas.openxmlformats.org/officeDocument/2006/relationships/image" Target="../media/image72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4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76.png"/><Relationship Id="rId4" Type="http://schemas.openxmlformats.org/officeDocument/2006/relationships/image" Target="../media/image54.png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3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76.png"/><Relationship Id="rId4" Type="http://schemas.openxmlformats.org/officeDocument/2006/relationships/image" Target="../media/image54.png"/><Relationship Id="rId9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hyperlink" Target="http://introtodeeplearning.com/materials/2019_6S191_L4.pdf" TargetMode="External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ntrotodeeplearning.com/materials/2019_6S191_L4.pdf" TargetMode="External"/><Relationship Id="rId11" Type="http://schemas.openxmlformats.org/officeDocument/2006/relationships/image" Target="../media/image98.png"/><Relationship Id="rId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101.png"/><Relationship Id="rId9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106.png"/><Relationship Id="rId5" Type="http://schemas.openxmlformats.org/officeDocument/2006/relationships/image" Target="../media/image96.png"/><Relationship Id="rId10" Type="http://schemas.openxmlformats.org/officeDocument/2006/relationships/image" Target="../media/image110.png"/><Relationship Id="rId4" Type="http://schemas.openxmlformats.org/officeDocument/2006/relationships/image" Target="../media/image91.png"/><Relationship Id="rId9" Type="http://schemas.openxmlformats.org/officeDocument/2006/relationships/image" Target="../media/image105.png"/><Relationship Id="rId1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2.png"/><Relationship Id="rId4" Type="http://schemas.openxmlformats.org/officeDocument/2006/relationships/image" Target="../media/image91.png"/><Relationship Id="rId9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4.png"/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png"/><Relationship Id="rId10" Type="http://schemas.openxmlformats.org/officeDocument/2006/relationships/image" Target="../media/image83.png"/><Relationship Id="rId4" Type="http://schemas.openxmlformats.org/officeDocument/2006/relationships/image" Target="../media/image91.png"/><Relationship Id="rId9" Type="http://schemas.openxmlformats.org/officeDocument/2006/relationships/image" Target="../media/image82.png"/><Relationship Id="rId1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116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116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1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21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10" Type="http://schemas.openxmlformats.org/officeDocument/2006/relationships/image" Target="../media/image118.emf"/><Relationship Id="rId4" Type="http://schemas.openxmlformats.org/officeDocument/2006/relationships/image" Target="../media/image119.png"/><Relationship Id="rId9" Type="http://schemas.openxmlformats.org/officeDocument/2006/relationships/image" Target="../media/image21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1.png"/><Relationship Id="rId3" Type="http://schemas.openxmlformats.org/officeDocument/2006/relationships/image" Target="../media/image119.jpg"/><Relationship Id="rId7" Type="http://schemas.openxmlformats.org/officeDocument/2006/relationships/image" Target="../media/image212.png"/><Relationship Id="rId17" Type="http://schemas.openxmlformats.org/officeDocument/2006/relationships/image" Target="../media/image118.emf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15" Type="http://schemas.openxmlformats.org/officeDocument/2006/relationships/image" Target="../media/image119.png"/><Relationship Id="rId4" Type="http://schemas.openxmlformats.org/officeDocument/2006/relationships/image" Target="../media/image124.png"/><Relationship Id="rId14" Type="http://schemas.openxmlformats.org/officeDocument/2006/relationships/image" Target="../media/image117.png"/><Relationship Id="rId9" Type="http://schemas.openxmlformats.org/officeDocument/2006/relationships/image" Target="../media/image211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1.png"/><Relationship Id="rId3" Type="http://schemas.openxmlformats.org/officeDocument/2006/relationships/image" Target="../media/image122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15" Type="http://schemas.openxmlformats.org/officeDocument/2006/relationships/image" Target="../media/image120.png"/><Relationship Id="rId4" Type="http://schemas.openxmlformats.org/officeDocument/2006/relationships/image" Target="../media/image119.jpg"/><Relationship Id="rId14" Type="http://schemas.openxmlformats.org/officeDocument/2006/relationships/image" Target="../media/image119.png"/><Relationship Id="rId9" Type="http://schemas.openxmlformats.org/officeDocument/2006/relationships/image" Target="../media/image21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2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Relationship Id="rId9" Type="http://schemas.openxmlformats.org/officeDocument/2006/relationships/image" Target="../media/image2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comments" Target="../comments/commen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learning-image-synthesis.github.io/" TargetMode="External"/><Relationship Id="rId5" Type="http://schemas.openxmlformats.org/officeDocument/2006/relationships/image" Target="../media/image123.png"/><Relationship Id="rId4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6861020"/>
            <a:ext cx="13004800" cy="2048228"/>
          </a:xfrm>
          <a:prstGeom prst="rect">
            <a:avLst/>
          </a:prstGeom>
        </p:spPr>
        <p:txBody>
          <a:bodyPr vert="horz" lIns="116109" tIns="58054" rIns="116109" bIns="58054" rtlCol="0">
            <a:normAutofit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4622" dirty="0">
                <a:latin typeface="+mj-lt"/>
                <a:ea typeface="+mj-ea"/>
                <a:cs typeface="+mj-cs"/>
              </a:rPr>
              <a:t>Jun-Yan Zhu</a:t>
            </a:r>
            <a:br>
              <a:rPr lang="en-US" sz="5778" dirty="0">
                <a:latin typeface="+mj-lt"/>
                <a:ea typeface="+mj-ea"/>
                <a:cs typeface="+mj-cs"/>
              </a:rPr>
            </a:br>
            <a:r>
              <a:rPr lang="en-US" altLang="zh-CN" sz="3200" dirty="0">
                <a:latin typeface="Calibri" charset="0"/>
                <a:cs typeface="Calibri" charset="0"/>
              </a:rPr>
              <a:t>16-726 Learning-based Image Synthesis, Spring 2021</a:t>
            </a:r>
            <a:endParaRPr lang="en-US" sz="3200" dirty="0">
              <a:latin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57E94-1299-CC48-9A60-BA46EFD5C31D}"/>
              </a:ext>
            </a:extLst>
          </p:cNvPr>
          <p:cNvSpPr txBox="1"/>
          <p:nvPr/>
        </p:nvSpPr>
        <p:spPr>
          <a:xfrm>
            <a:off x="-464937" y="3007360"/>
            <a:ext cx="18473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33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5B1D85-B036-1845-8795-CAC51CAC15ED}"/>
              </a:ext>
            </a:extLst>
          </p:cNvPr>
          <p:cNvSpPr txBox="1">
            <a:spLocks/>
          </p:cNvSpPr>
          <p:nvPr/>
        </p:nvSpPr>
        <p:spPr>
          <a:xfrm>
            <a:off x="0" y="5648072"/>
            <a:ext cx="13001896" cy="1596992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822"/>
              </a:lnSpc>
            </a:pPr>
            <a:r>
              <a:rPr lang="en-US" altLang="zh-CN" sz="5200" dirty="0"/>
              <a:t>Perceptual Loss, GANs (part I)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508EE3-6F2A-F542-8822-F526A3C65694}"/>
              </a:ext>
            </a:extLst>
          </p:cNvPr>
          <p:cNvSpPr/>
          <p:nvPr/>
        </p:nvSpPr>
        <p:spPr>
          <a:xfrm>
            <a:off x="5478286" y="4379772"/>
            <a:ext cx="192418" cy="24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798C17-DD71-F24F-83A7-BD5CBEAFE280}"/>
              </a:ext>
            </a:extLst>
          </p:cNvPr>
          <p:cNvSpPr txBox="1"/>
          <p:nvPr/>
        </p:nvSpPr>
        <p:spPr>
          <a:xfrm flipH="1">
            <a:off x="541867" y="9359646"/>
            <a:ext cx="1246293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7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1707" dirty="0" err="1">
                <a:solidFill>
                  <a:schemeClr val="bg1">
                    <a:lumMod val="50000"/>
                  </a:schemeClr>
                </a:solidFill>
              </a:rPr>
              <a:t>Karras</a:t>
            </a:r>
            <a:r>
              <a:rPr lang="en-US" sz="1707" dirty="0">
                <a:solidFill>
                  <a:schemeClr val="bg1">
                    <a:lumMod val="50000"/>
                  </a:schemeClr>
                </a:solidFill>
              </a:rPr>
              <a:t> et al., StyleGAN2, CVPR 2020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9D86CBC-E37F-254A-9A55-E8E1FF6C6405}"/>
              </a:ext>
            </a:extLst>
          </p:cNvPr>
          <p:cNvSpPr txBox="1">
            <a:spLocks/>
          </p:cNvSpPr>
          <p:nvPr/>
        </p:nvSpPr>
        <p:spPr>
          <a:xfrm>
            <a:off x="8612914" y="4953740"/>
            <a:ext cx="2743200" cy="365125"/>
          </a:xfrm>
          <a:prstGeom prst="rect">
            <a:avLst/>
          </a:prstGeom>
          <a:ln w="12700">
            <a:miter lim="400000"/>
          </a:ln>
        </p:spPr>
        <p:txBody>
          <a:bodyPr vert="horz" wrap="none" lIns="91440" tIns="45720" rIns="91440" bIns="4572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 charset="0"/>
                <a:ea typeface="Helvetica Light" charset="0"/>
                <a:cs typeface="Helvetica Light" charset="0"/>
                <a:sym typeface="Helvetica Light"/>
              </a:defRPr>
            </a:lvl1pPr>
            <a:lvl2pPr marL="457200" marR="0" indent="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14400" marR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3716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828800" marR="0" indent="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286000" marR="0" indent="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7432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200400" marR="0" indent="160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657600" marR="0" indent="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75390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90">
                <a:defRPr/>
              </a:pPr>
              <a:t>1</a:t>
            </a:fld>
            <a:endParaRPr lang="en-US" sz="128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Shape 158">
            <a:extLst>
              <a:ext uri="{FF2B5EF4-FFF2-40B4-BE49-F238E27FC236}">
                <a16:creationId xmlns:a16="http://schemas.microsoft.com/office/drawing/2014/main" id="{04D29F3B-2BB7-584A-94AD-F2BAAF6EAB6D}"/>
              </a:ext>
            </a:extLst>
          </p:cNvPr>
          <p:cNvSpPr/>
          <p:nvPr/>
        </p:nvSpPr>
        <p:spPr>
          <a:xfrm>
            <a:off x="196719" y="8842692"/>
            <a:ext cx="8416195" cy="40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many</a:t>
            </a:r>
            <a:r>
              <a:rPr sz="1800" dirty="0">
                <a:solidFill>
                  <a:schemeClr val="bg1">
                    <a:lumMod val="50000"/>
                  </a:schemeClr>
                </a:solidFill>
              </a:rPr>
              <a:t> slides from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Phillip Isola</a:t>
            </a:r>
            <a:r>
              <a:rPr sz="1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Richard Zhang, Alyosha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Efros</a:t>
            </a:r>
            <a:endParaRPr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collage of cats and dogs&#10;&#10;Description automatically generated with medium confidence">
            <a:extLst>
              <a:ext uri="{FF2B5EF4-FFF2-40B4-BE49-F238E27FC236}">
                <a16:creationId xmlns:a16="http://schemas.microsoft.com/office/drawing/2014/main" id="{C3776718-A7A6-3849-BBB0-1E9947E79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8" y="225594"/>
            <a:ext cx="11468724" cy="57516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A97D1-49E6-DC40-9527-32F0D103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05C8-88CC-7441-92B3-E09C3EB9022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FE2D57BA-43FD-5445-B258-DC17119F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" y="4118187"/>
            <a:ext cx="3901440" cy="499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4" name="TextBox 7">
            <a:extLst>
              <a:ext uri="{FF2B5EF4-FFF2-40B4-BE49-F238E27FC236}">
                <a16:creationId xmlns:a16="http://schemas.microsoft.com/office/drawing/2014/main" id="{AC964640-F0EF-3F48-99E0-9F79252F0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984" y="9103361"/>
            <a:ext cx="91563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252935" name="TextBox 8">
            <a:extLst>
              <a:ext uri="{FF2B5EF4-FFF2-40B4-BE49-F238E27FC236}">
                <a16:creationId xmlns:a16="http://schemas.microsoft.com/office/drawing/2014/main" id="{8F83EB21-CB27-4D4A-A9EE-A3B4E327C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961" y="9119166"/>
            <a:ext cx="387477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Normalized X-Correlation</a:t>
            </a:r>
          </a:p>
        </p:txBody>
      </p:sp>
      <p:sp>
        <p:nvSpPr>
          <p:cNvPr id="252936" name="TextBox 9">
            <a:extLst>
              <a:ext uri="{FF2B5EF4-FFF2-40B4-BE49-F238E27FC236}">
                <a16:creationId xmlns:a16="http://schemas.microsoft.com/office/drawing/2014/main" id="{1987F719-013D-884B-9B31-586895C95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456" y="9037886"/>
            <a:ext cx="301556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Thresholded Image</a:t>
            </a:r>
          </a:p>
        </p:txBody>
      </p:sp>
      <p:pic>
        <p:nvPicPr>
          <p:cNvPr id="252937" name="Picture 2" descr="C:\Documents and Settings\Derek Hoiem\My Documents\Classes\Spring10 - Computer Vision\figs\eyedet_normxcorr.png">
            <a:extLst>
              <a:ext uri="{FF2B5EF4-FFF2-40B4-BE49-F238E27FC236}">
                <a16:creationId xmlns:a16="http://schemas.microsoft.com/office/drawing/2014/main" id="{9645A86E-3499-1245-8BE7-0093F0A8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36" y="4138507"/>
            <a:ext cx="3948854" cy="498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8" name="Picture 3" descr="C:\Documents and Settings\Derek Hoiem\My Documents\Classes\Spring10 - Computer Vision\figs\eyedet_normxcorr_thresh.png">
            <a:extLst>
              <a:ext uri="{FF2B5EF4-FFF2-40B4-BE49-F238E27FC236}">
                <a16:creationId xmlns:a16="http://schemas.microsoft.com/office/drawing/2014/main" id="{854B695E-CC56-8540-A40F-BCBF7E1F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1" y="4118187"/>
            <a:ext cx="3951111" cy="498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611C7B-57A8-DD47-9B8A-597F64CFCB75}"/>
              </a:ext>
            </a:extLst>
          </p:cNvPr>
          <p:cNvCxnSpPr/>
          <p:nvPr/>
        </p:nvCxnSpPr>
        <p:spPr>
          <a:xfrm rot="5400000">
            <a:off x="9807787" y="5472853"/>
            <a:ext cx="866987" cy="325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D21A80-E2A8-C849-B7C6-DD75FE555C39}"/>
              </a:ext>
            </a:extLst>
          </p:cNvPr>
          <p:cNvCxnSpPr/>
          <p:nvPr/>
        </p:nvCxnSpPr>
        <p:spPr>
          <a:xfrm rot="16200000" flipH="1">
            <a:off x="10358684" y="5635414"/>
            <a:ext cx="975360" cy="108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941" name="TextBox 12">
            <a:extLst>
              <a:ext uri="{FF2B5EF4-FFF2-40B4-BE49-F238E27FC236}">
                <a16:creationId xmlns:a16="http://schemas.microsoft.com/office/drawing/2014/main" id="{F4C5707C-9BCF-5F46-BE94-3E39E602C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231" y="4551681"/>
            <a:ext cx="262924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8A554D-0A6C-FF48-BB3D-D94E0D35B06F}"/>
              </a:ext>
            </a:extLst>
          </p:cNvPr>
          <p:cNvSpPr txBox="1">
            <a:spLocks/>
          </p:cNvSpPr>
          <p:nvPr/>
        </p:nvSpPr>
        <p:spPr>
          <a:xfrm>
            <a:off x="745466" y="-312419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en-US" sz="5404" dirty="0"/>
              <a:t>Matching with filters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1E333A-47D2-A345-9FFB-AFB00ECB43DB}"/>
              </a:ext>
            </a:extLst>
          </p:cNvPr>
          <p:cNvSpPr txBox="1">
            <a:spLocks/>
          </p:cNvSpPr>
          <p:nvPr/>
        </p:nvSpPr>
        <p:spPr>
          <a:xfrm>
            <a:off x="812800" y="1562773"/>
            <a:ext cx="12246187" cy="22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spcBef>
                <a:spcPts val="2000"/>
              </a:spcBef>
            </a:pPr>
            <a:r>
              <a:rPr lang="en-US" altLang="en-US" dirty="0"/>
              <a:t>Goal: find       in image</a:t>
            </a:r>
          </a:p>
          <a:p>
            <a:pPr hangingPunct="1">
              <a:spcBef>
                <a:spcPts val="2000"/>
              </a:spcBef>
            </a:pPr>
            <a:r>
              <a:rPr lang="en-US" altLang="en-US" dirty="0"/>
              <a:t>Method 2: Normalized Cross-Correlation</a:t>
            </a:r>
          </a:p>
          <a:p>
            <a:pPr lvl="1" hangingPunct="1">
              <a:buFontTx/>
              <a:buNone/>
            </a:pPr>
            <a:endParaRPr lang="en-US" altLang="en-US" dirty="0"/>
          </a:p>
        </p:txBody>
      </p:sp>
      <p:pic>
        <p:nvPicPr>
          <p:cNvPr id="16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3C837CA1-CAC0-394E-9470-80FF5C661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72" y="157801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7C17F-33EC-AE43-92BC-E3914397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65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7" name="TextBox 7">
            <a:extLst>
              <a:ext uri="{FF2B5EF4-FFF2-40B4-BE49-F238E27FC236}">
                <a16:creationId xmlns:a16="http://schemas.microsoft.com/office/drawing/2014/main" id="{0206C842-22BD-6644-95C9-566D6B496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984" y="9103361"/>
            <a:ext cx="91563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253958" name="TextBox 8">
            <a:extLst>
              <a:ext uri="{FF2B5EF4-FFF2-40B4-BE49-F238E27FC236}">
                <a16:creationId xmlns:a16="http://schemas.microsoft.com/office/drawing/2014/main" id="{619222A3-420D-F140-B85C-B67BB031E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961" y="9119166"/>
            <a:ext cx="387477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Normalized X-Correlation</a:t>
            </a:r>
          </a:p>
        </p:txBody>
      </p:sp>
      <p:sp>
        <p:nvSpPr>
          <p:cNvPr id="253959" name="TextBox 9">
            <a:extLst>
              <a:ext uri="{FF2B5EF4-FFF2-40B4-BE49-F238E27FC236}">
                <a16:creationId xmlns:a16="http://schemas.microsoft.com/office/drawing/2014/main" id="{45577A3F-74EC-4A48-8D25-07223F8E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456" y="9037886"/>
            <a:ext cx="301556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Thresholded Image</a:t>
            </a:r>
          </a:p>
        </p:txBody>
      </p:sp>
      <p:pic>
        <p:nvPicPr>
          <p:cNvPr id="253960" name="Picture 3" descr="C:\Documents and Settings\Derek Hoiem\My Documents\Classes\Spring10 - Computer Vision\figs\eyedet_normxcorr_thresh.png">
            <a:extLst>
              <a:ext uri="{FF2B5EF4-FFF2-40B4-BE49-F238E27FC236}">
                <a16:creationId xmlns:a16="http://schemas.microsoft.com/office/drawing/2014/main" id="{9BAC4874-C10B-E84D-9E91-F6EC3454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1" y="4118187"/>
            <a:ext cx="3951111" cy="498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9B76DF-DE6D-F943-B7B7-85CA5D253616}"/>
              </a:ext>
            </a:extLst>
          </p:cNvPr>
          <p:cNvCxnSpPr/>
          <p:nvPr/>
        </p:nvCxnSpPr>
        <p:spPr>
          <a:xfrm rot="5400000">
            <a:off x="9807787" y="5472853"/>
            <a:ext cx="866987" cy="325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48EA43-B847-0D4F-999B-A622AD7769BE}"/>
              </a:ext>
            </a:extLst>
          </p:cNvPr>
          <p:cNvCxnSpPr/>
          <p:nvPr/>
        </p:nvCxnSpPr>
        <p:spPr>
          <a:xfrm rot="16200000" flipH="1">
            <a:off x="10358684" y="5635414"/>
            <a:ext cx="975360" cy="108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963" name="TextBox 12">
            <a:extLst>
              <a:ext uri="{FF2B5EF4-FFF2-40B4-BE49-F238E27FC236}">
                <a16:creationId xmlns:a16="http://schemas.microsoft.com/office/drawing/2014/main" id="{5E1F1877-D9B6-8D4C-82B6-969DDC493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231" y="4551681"/>
            <a:ext cx="262924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b="1">
                <a:solidFill>
                  <a:srgbClr val="FF0000"/>
                </a:solidFill>
              </a:rPr>
              <a:t>True detections</a:t>
            </a:r>
          </a:p>
        </p:txBody>
      </p:sp>
      <p:pic>
        <p:nvPicPr>
          <p:cNvPr id="253964" name="Picture 3" descr="C:\Users\Hoiem\Documents\Classes\Computational Photography - Fall 2010\lectures\figs\filters\einstein_shades.png">
            <a:extLst>
              <a:ext uri="{FF2B5EF4-FFF2-40B4-BE49-F238E27FC236}">
                <a16:creationId xmlns:a16="http://schemas.microsoft.com/office/drawing/2014/main" id="{49251A8A-4520-E74B-8637-3FCFA0C1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" y="4095609"/>
            <a:ext cx="3901440" cy="499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5" name="Picture 2" descr="C:\Users\Hoiem\Documents\Classes\Computational Photography - Fall 2010\lectures\figs\filters\einstein_shades_nxc.png">
            <a:extLst>
              <a:ext uri="{FF2B5EF4-FFF2-40B4-BE49-F238E27FC236}">
                <a16:creationId xmlns:a16="http://schemas.microsoft.com/office/drawing/2014/main" id="{C85A7125-060A-9C40-9A3E-F07515A2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18" y="4077547"/>
            <a:ext cx="4009813" cy="505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86CC8A6-213C-8E46-8C67-8033C18F7A64}"/>
              </a:ext>
            </a:extLst>
          </p:cNvPr>
          <p:cNvSpPr txBox="1">
            <a:spLocks/>
          </p:cNvSpPr>
          <p:nvPr/>
        </p:nvSpPr>
        <p:spPr>
          <a:xfrm>
            <a:off x="745466" y="-312419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en-US" sz="5404" dirty="0"/>
              <a:t>Matching with filters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81E69CD-3BC7-FE46-BE4D-0626887C9DC7}"/>
              </a:ext>
            </a:extLst>
          </p:cNvPr>
          <p:cNvSpPr txBox="1">
            <a:spLocks/>
          </p:cNvSpPr>
          <p:nvPr/>
        </p:nvSpPr>
        <p:spPr>
          <a:xfrm>
            <a:off x="812800" y="1562773"/>
            <a:ext cx="12246187" cy="22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spcBef>
                <a:spcPts val="2000"/>
              </a:spcBef>
            </a:pPr>
            <a:r>
              <a:rPr lang="en-US" altLang="en-US" dirty="0"/>
              <a:t>Goal: find       in image</a:t>
            </a:r>
          </a:p>
          <a:p>
            <a:pPr hangingPunct="1">
              <a:spcBef>
                <a:spcPts val="2000"/>
              </a:spcBef>
            </a:pPr>
            <a:r>
              <a:rPr lang="en-US" altLang="en-US" dirty="0"/>
              <a:t>Method 2: Normalized Cross-Correlation</a:t>
            </a:r>
          </a:p>
          <a:p>
            <a:pPr lvl="1" hangingPunct="1">
              <a:buFontTx/>
              <a:buNone/>
            </a:pPr>
            <a:endParaRPr lang="en-US" altLang="en-US" dirty="0"/>
          </a:p>
        </p:txBody>
      </p:sp>
      <p:pic>
        <p:nvPicPr>
          <p:cNvPr id="16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056BACFB-E235-7B46-8069-CB0DA6E5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72" y="157801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13B5F-0101-EF4E-B997-2DDB8572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530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itle 1">
            <a:extLst>
              <a:ext uri="{FF2B5EF4-FFF2-40B4-BE49-F238E27FC236}">
                <a16:creationId xmlns:a16="http://schemas.microsoft.com/office/drawing/2014/main" id="{9C8D86F3-DD9F-034E-B1C9-59002584BFA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5404"/>
              <a:t>Q: What is the best method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4ADD-0117-3542-A2A9-C1B59210CC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0240" y="1408854"/>
            <a:ext cx="11704320" cy="7303912"/>
          </a:xfrm>
        </p:spPr>
        <p:txBody>
          <a:bodyPr>
            <a:normAutofit fontScale="92500" lnSpcReduction="10000"/>
          </a:bodyPr>
          <a:lstStyle/>
          <a:p>
            <a:endParaRPr lang="en-US" altLang="en-US" sz="4551" dirty="0"/>
          </a:p>
          <a:p>
            <a:r>
              <a:rPr lang="en-US" altLang="en-US" sz="4551" dirty="0"/>
              <a:t>Answer: Depends</a:t>
            </a:r>
          </a:p>
          <a:p>
            <a:r>
              <a:rPr lang="en-US" altLang="en-US" sz="4551" dirty="0"/>
              <a:t>Zero-mean filter: fastest but not a great matcher</a:t>
            </a:r>
          </a:p>
          <a:p>
            <a:r>
              <a:rPr lang="en-US" altLang="en-US" sz="4551" dirty="0"/>
              <a:t>SSD: next fastest, sensitive to overall intensity</a:t>
            </a:r>
          </a:p>
          <a:p>
            <a:r>
              <a:rPr lang="en-US" altLang="en-US" sz="4551" dirty="0"/>
              <a:t>Normalized cross-correlation: slowest, invariant to local average intensity and contrast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79F9075-2BDB-6144-B2DE-FADC30896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819" y="9267313"/>
            <a:ext cx="3021981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56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by Derek </a:t>
            </a:r>
            <a:r>
              <a:rPr lang="en-US" altLang="en-US" sz="256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Hoiem</a:t>
            </a:r>
            <a:endParaRPr lang="en-US" altLang="en-US" sz="256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AAAAF-5C06-C541-89F5-F24FCC67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1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F209-530B-5D42-AB2F-633CE308A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3831449"/>
            <a:ext cx="11054080" cy="2090703"/>
          </a:xfrm>
        </p:spPr>
        <p:txBody>
          <a:bodyPr>
            <a:normAutofit/>
          </a:bodyPr>
          <a:lstStyle/>
          <a:p>
            <a:r>
              <a:rPr lang="en-US" sz="6000" dirty="0"/>
              <a:t>Review </a:t>
            </a:r>
            <a:br>
              <a:rPr lang="en-US" sz="6000" dirty="0"/>
            </a:br>
            <a:r>
              <a:rPr lang="en-US" sz="6000" dirty="0"/>
              <a:t>(CNN for Image Synthesis)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0179-8691-5247-B572-7F8A83E8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05C8-88CC-7441-92B3-E09C3EB9022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6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538" y="1548431"/>
            <a:ext cx="9717725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Computer Vision before 2012</a:t>
            </a:r>
            <a:endParaRPr lang="en-US" sz="5689" dirty="0"/>
          </a:p>
        </p:txBody>
      </p:sp>
      <p:grpSp>
        <p:nvGrpSpPr>
          <p:cNvPr id="3" name="Group 2"/>
          <p:cNvGrpSpPr/>
          <p:nvPr/>
        </p:nvGrpSpPr>
        <p:grpSpPr>
          <a:xfrm>
            <a:off x="343517" y="3084601"/>
            <a:ext cx="12251910" cy="2139875"/>
            <a:chOff x="386456" y="2797361"/>
            <a:chExt cx="13783399" cy="24073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6" r="8292" b="6653"/>
            <a:stretch/>
          </p:blipFill>
          <p:spPr>
            <a:xfrm>
              <a:off x="3619674" y="3094000"/>
              <a:ext cx="1549035" cy="1446758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307085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33011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781886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1006425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12309641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456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7939" b="2321"/>
            <a:stretch/>
          </p:blipFill>
          <p:spPr>
            <a:xfrm>
              <a:off x="10614433" y="3114009"/>
              <a:ext cx="1535163" cy="140674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2" b="31338"/>
            <a:stretch/>
          </p:blipFill>
          <p:spPr>
            <a:xfrm>
              <a:off x="8369046" y="3130720"/>
              <a:ext cx="1535164" cy="137331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0294" y="3200125"/>
              <a:ext cx="1778529" cy="12345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2764662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94039" y="4546848"/>
              <a:ext cx="2000309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Features</a:t>
              </a:r>
              <a:endParaRPr lang="en-US" sz="32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15215" y="4546848"/>
              <a:ext cx="2308686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/>
                <a:t>Clustering</a:t>
              </a:r>
              <a:endParaRPr lang="en-US" sz="3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264515" y="4546848"/>
              <a:ext cx="1744227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Pooling</a:t>
              </a:r>
              <a:endParaRPr lang="en-US" sz="3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940032" y="4546848"/>
              <a:ext cx="295068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Classification</a:t>
              </a:r>
              <a:endParaRPr lang="en-US" sz="32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E0462-B67F-0647-9FCB-42514BB2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656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17" y="6035093"/>
            <a:ext cx="2243873" cy="18133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1346367" y="6490370"/>
            <a:ext cx="12490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dirty="0"/>
              <a:t>Cat</a:t>
            </a:r>
            <a:endParaRPr lang="en-US" sz="5333" dirty="0"/>
          </a:p>
        </p:txBody>
      </p:sp>
      <p:sp>
        <p:nvSpPr>
          <p:cNvPr id="46" name="Right Arrow 45"/>
          <p:cNvSpPr/>
          <p:nvPr/>
        </p:nvSpPr>
        <p:spPr>
          <a:xfrm>
            <a:off x="3641331" y="6543503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4" name="Right Arrow 53"/>
          <p:cNvSpPr/>
          <p:nvPr/>
        </p:nvSpPr>
        <p:spPr>
          <a:xfrm>
            <a:off x="9677998" y="6543503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5" name="TextBox 54"/>
          <p:cNvSpPr txBox="1"/>
          <p:nvPr/>
        </p:nvSpPr>
        <p:spPr>
          <a:xfrm>
            <a:off x="7182373" y="8124129"/>
            <a:ext cx="5822428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2489" dirty="0" err="1">
                <a:latin typeface="Calibri" charset="0"/>
                <a:ea typeface="Calibri" charset="0"/>
                <a:cs typeface="Calibri" charset="0"/>
              </a:rPr>
              <a:t>LeCun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et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al,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1998],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89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2489" dirty="0" err="1">
                <a:latin typeface="Calibri" charset="0"/>
                <a:ea typeface="Calibri" charset="0"/>
                <a:cs typeface="Calibri" charset="0"/>
              </a:rPr>
              <a:t>Krizhevsky</a:t>
            </a:r>
            <a:r>
              <a:rPr lang="en-US" sz="2489" dirty="0">
                <a:latin typeface="Calibri" charset="0"/>
                <a:ea typeface="Calibri" charset="0"/>
                <a:cs typeface="Calibri" charset="0"/>
              </a:rPr>
              <a:t> et al,  2012]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81057" y="1548431"/>
            <a:ext cx="7242688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Computer Vision Now</a:t>
            </a:r>
            <a:endParaRPr lang="en-US" sz="5689" dirty="0"/>
          </a:p>
        </p:txBody>
      </p:sp>
      <p:grpSp>
        <p:nvGrpSpPr>
          <p:cNvPr id="60" name="Group 59"/>
          <p:cNvGrpSpPr/>
          <p:nvPr/>
        </p:nvGrpSpPr>
        <p:grpSpPr>
          <a:xfrm>
            <a:off x="5394280" y="5580878"/>
            <a:ext cx="3229777" cy="2721794"/>
            <a:chOff x="6068565" y="5050904"/>
            <a:chExt cx="3633499" cy="3062018"/>
          </a:xfrm>
        </p:grpSpPr>
        <p:sp>
          <p:nvSpPr>
            <p:cNvPr id="61" name="Rectangle 60"/>
            <p:cNvSpPr/>
            <p:nvPr/>
          </p:nvSpPr>
          <p:spPr>
            <a:xfrm>
              <a:off x="6068565" y="5050904"/>
              <a:ext cx="540401" cy="306201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68928" y="5392864"/>
              <a:ext cx="540401" cy="237809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69291" y="5717670"/>
              <a:ext cx="540401" cy="172848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469654" y="6045108"/>
              <a:ext cx="540401" cy="1073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161663" y="6363941"/>
              <a:ext cx="540401" cy="43594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069877" y="6709232"/>
            <a:ext cx="1878583" cy="475387"/>
            <a:chOff x="10002371" y="5646372"/>
            <a:chExt cx="2280185" cy="534811"/>
          </a:xfrm>
        </p:grpSpPr>
        <p:sp>
          <p:nvSpPr>
            <p:cNvPr id="67" name="Rectangle 66"/>
            <p:cNvSpPr/>
            <p:nvPr/>
          </p:nvSpPr>
          <p:spPr>
            <a:xfrm>
              <a:off x="10179022" y="5646372"/>
              <a:ext cx="1926883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02371" y="5646372"/>
              <a:ext cx="2280185" cy="53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Deep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Net</a:t>
              </a:r>
              <a:endParaRPr lang="en-US" sz="2489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43517" y="3084601"/>
            <a:ext cx="12251910" cy="2139875"/>
            <a:chOff x="386456" y="2797361"/>
            <a:chExt cx="13783399" cy="240735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6" r="8292" b="6653"/>
            <a:stretch/>
          </p:blipFill>
          <p:spPr>
            <a:xfrm>
              <a:off x="3619674" y="3094000"/>
              <a:ext cx="1549035" cy="1446758"/>
            </a:xfrm>
            <a:prstGeom prst="rect">
              <a:avLst/>
            </a:prstGeom>
          </p:spPr>
        </p:pic>
        <p:sp>
          <p:nvSpPr>
            <p:cNvPr id="83" name="Right Arrow 82"/>
            <p:cNvSpPr/>
            <p:nvPr/>
          </p:nvSpPr>
          <p:spPr>
            <a:xfrm>
              <a:off x="307085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4" name="Right Arrow 83"/>
            <p:cNvSpPr/>
            <p:nvPr/>
          </p:nvSpPr>
          <p:spPr>
            <a:xfrm>
              <a:off x="533011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781886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1006425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7" name="Right Arrow 86"/>
            <p:cNvSpPr/>
            <p:nvPr/>
          </p:nvSpPr>
          <p:spPr>
            <a:xfrm>
              <a:off x="12309641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456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/>
            <a:srcRect l="7939" b="2321"/>
            <a:stretch/>
          </p:blipFill>
          <p:spPr>
            <a:xfrm>
              <a:off x="10614433" y="3114009"/>
              <a:ext cx="1535163" cy="140674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2" b="31338"/>
            <a:stretch/>
          </p:blipFill>
          <p:spPr>
            <a:xfrm>
              <a:off x="8369046" y="3130720"/>
              <a:ext cx="1535164" cy="137331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0294" y="3200125"/>
              <a:ext cx="1778529" cy="1234509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2764662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94039" y="4546848"/>
              <a:ext cx="2000309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Features</a:t>
              </a:r>
              <a:endParaRPr lang="en-US" sz="32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615215" y="4546848"/>
              <a:ext cx="2308686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/>
                <a:t>Clustering</a:t>
              </a:r>
              <a:endParaRPr lang="en-US" sz="32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264515" y="4546848"/>
              <a:ext cx="1744227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Pooling</a:t>
              </a:r>
              <a:endParaRPr lang="en-US" sz="32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940032" y="4546848"/>
              <a:ext cx="295068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Classification</a:t>
              </a:r>
              <a:endParaRPr lang="en-US" sz="32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C9425A-28F6-8740-ADAB-9FD0643A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502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677" y="1548431"/>
            <a:ext cx="11705448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89" dirty="0"/>
              <a:t>Deep Learning for Computer Vision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24296" y="8199079"/>
            <a:ext cx="2880918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89" dirty="0"/>
              <a:t>[</a:t>
            </a:r>
            <a:r>
              <a:rPr lang="en-US" altLang="zh-CN" sz="2489" dirty="0"/>
              <a:t>Zhao</a:t>
            </a:r>
            <a:r>
              <a:rPr lang="zh-CN" altLang="en-US" sz="2489" dirty="0"/>
              <a:t> </a:t>
            </a:r>
            <a:r>
              <a:rPr lang="en-US" sz="2489" dirty="0"/>
              <a:t>et al</a:t>
            </a:r>
            <a:r>
              <a:rPr lang="en-US" altLang="zh-CN" sz="2489" dirty="0"/>
              <a:t>.</a:t>
            </a:r>
            <a:r>
              <a:rPr lang="en-US" sz="2489" dirty="0"/>
              <a:t>,  </a:t>
            </a:r>
            <a:r>
              <a:rPr lang="en-US" altLang="zh-CN" sz="2489" dirty="0"/>
              <a:t>20</a:t>
            </a:r>
            <a:r>
              <a:rPr lang="en-US" sz="2489" dirty="0"/>
              <a:t>1</a:t>
            </a:r>
            <a:r>
              <a:rPr lang="en-US" altLang="zh-CN" sz="2489" dirty="0"/>
              <a:t>7</a:t>
            </a:r>
            <a:r>
              <a:rPr lang="en-US" sz="2489" dirty="0"/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2404" y="8199079"/>
            <a:ext cx="3021615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89" dirty="0"/>
              <a:t>[</a:t>
            </a:r>
            <a:r>
              <a:rPr lang="en-US" sz="2489" dirty="0" err="1"/>
              <a:t>Güler</a:t>
            </a:r>
            <a:r>
              <a:rPr lang="zh-CN" altLang="en-US" sz="2489" dirty="0"/>
              <a:t> </a:t>
            </a:r>
            <a:r>
              <a:rPr lang="en-US" sz="2489" dirty="0"/>
              <a:t>et al</a:t>
            </a:r>
            <a:r>
              <a:rPr lang="en-US" altLang="zh-CN" sz="2489" dirty="0"/>
              <a:t>.,</a:t>
            </a:r>
            <a:r>
              <a:rPr lang="zh-CN" altLang="en-US" sz="2489" dirty="0"/>
              <a:t> </a:t>
            </a:r>
            <a:r>
              <a:rPr lang="en-US" sz="2489" dirty="0"/>
              <a:t>201</a:t>
            </a:r>
            <a:r>
              <a:rPr lang="en-US" altLang="zh-CN" sz="2489" dirty="0"/>
              <a:t>8</a:t>
            </a:r>
            <a:r>
              <a:rPr lang="en-US" sz="2489" dirty="0"/>
              <a:t>]</a:t>
            </a:r>
          </a:p>
        </p:txBody>
      </p:sp>
      <p:pic>
        <p:nvPicPr>
          <p:cNvPr id="9" name="densepos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1537" t="12356" r="11054" b="13451"/>
          <a:stretch/>
        </p:blipFill>
        <p:spPr>
          <a:xfrm>
            <a:off x="4358668" y="6156942"/>
            <a:ext cx="3769087" cy="2032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2158" y="8199079"/>
            <a:ext cx="3618347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89" dirty="0"/>
              <a:t>[</a:t>
            </a:r>
            <a:r>
              <a:rPr lang="en-US" sz="2489" dirty="0" err="1"/>
              <a:t>Redmon</a:t>
            </a:r>
            <a:r>
              <a:rPr lang="en-US" sz="2489" dirty="0"/>
              <a:t> </a:t>
            </a:r>
            <a:r>
              <a:rPr lang="en-US" altLang="zh-CN" sz="2489" dirty="0"/>
              <a:t>et</a:t>
            </a:r>
            <a:r>
              <a:rPr lang="zh-CN" altLang="en-US" sz="2489" dirty="0"/>
              <a:t> </a:t>
            </a:r>
            <a:r>
              <a:rPr lang="en-US" altLang="zh-CN" sz="2489" dirty="0"/>
              <a:t>al.,</a:t>
            </a:r>
            <a:r>
              <a:rPr lang="zh-CN" altLang="en-US" sz="2489" dirty="0"/>
              <a:t> </a:t>
            </a:r>
            <a:r>
              <a:rPr lang="en-US" altLang="zh-CN" sz="2489" dirty="0"/>
              <a:t>2018</a:t>
            </a:r>
            <a:r>
              <a:rPr lang="en-US" sz="2489" dirty="0"/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369" y="8730264"/>
            <a:ext cx="2549802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89" b="1" dirty="0"/>
              <a:t>Object detection</a:t>
            </a:r>
            <a:endParaRPr lang="en-US" sz="2489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10468" y="8730264"/>
            <a:ext cx="3933464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89" b="1" dirty="0"/>
              <a:t>Human</a:t>
            </a:r>
            <a:r>
              <a:rPr lang="zh-CN" altLang="en-US" sz="2489" b="1" dirty="0"/>
              <a:t> </a:t>
            </a:r>
            <a:r>
              <a:rPr lang="en-US" altLang="zh-CN" sz="2489" b="1" dirty="0"/>
              <a:t>understanding</a:t>
            </a:r>
            <a:endParaRPr lang="en-US" sz="2489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16212" y="8730264"/>
            <a:ext cx="3188860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89" b="1" dirty="0"/>
              <a:t>Autonomous</a:t>
            </a:r>
            <a:r>
              <a:rPr lang="zh-CN" altLang="en-US" sz="2489" b="1" dirty="0"/>
              <a:t> </a:t>
            </a:r>
            <a:r>
              <a:rPr lang="en-US" altLang="zh-CN" sz="2489" b="1" dirty="0"/>
              <a:t>driving</a:t>
            </a:r>
            <a:endParaRPr lang="en-US" sz="2489" b="1" dirty="0"/>
          </a:p>
        </p:txBody>
      </p:sp>
      <p:pic>
        <p:nvPicPr>
          <p:cNvPr id="8" name="ca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8642" y="6156942"/>
            <a:ext cx="4064000" cy="2032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32" name="Group 31"/>
          <p:cNvGrpSpPr/>
          <p:nvPr/>
        </p:nvGrpSpPr>
        <p:grpSpPr>
          <a:xfrm>
            <a:off x="506326" y="2598440"/>
            <a:ext cx="12721022" cy="3247178"/>
            <a:chOff x="569617" y="1551645"/>
            <a:chExt cx="14311150" cy="3653075"/>
          </a:xfrm>
        </p:grpSpPr>
        <p:sp>
          <p:nvSpPr>
            <p:cNvPr id="5" name="TextBox 4"/>
            <p:cNvSpPr txBox="1"/>
            <p:nvPr/>
          </p:nvSpPr>
          <p:spPr>
            <a:xfrm>
              <a:off x="6184516" y="4546848"/>
              <a:ext cx="8696251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Top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5</a:t>
              </a:r>
              <a:r>
                <a:rPr lang="zh-CN" altLang="en-US" sz="3200" dirty="0"/>
                <a:t> </a:t>
              </a:r>
              <a:r>
                <a:rPr lang="en-US" altLang="zh-CN" sz="3200" b="1" dirty="0"/>
                <a:t>accuracy</a:t>
              </a:r>
              <a:r>
                <a:rPr lang="zh-CN" altLang="en-US" sz="3200" b="1" dirty="0"/>
                <a:t> </a:t>
              </a:r>
              <a:r>
                <a:rPr lang="en-US" altLang="zh-CN" sz="3200" dirty="0"/>
                <a:t>on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ImageNet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benchmark</a:t>
              </a:r>
              <a:endParaRPr lang="en-US" sz="32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69617" y="2170638"/>
              <a:ext cx="5761731" cy="2304692"/>
              <a:chOff x="258416" y="1984794"/>
              <a:chExt cx="5761731" cy="2304692"/>
            </a:xfrm>
          </p:grpSpPr>
          <p:pic>
            <p:nvPicPr>
              <p:cNvPr id="1026" name="Picture 2" descr="https://s3-ap-south-1.amazonaws.com/av-blog-media/wp-content/uploads/2018/08/v2-718f95df083b2d715ee29b018d9eb5c2_r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416" y="1984794"/>
                <a:ext cx="5761731" cy="2304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58416" y="3621828"/>
                <a:ext cx="5761731" cy="66765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/>
                  <a:t>[</a:t>
                </a:r>
                <a:r>
                  <a:rPr lang="en-US" altLang="zh-CN" sz="3200" dirty="0"/>
                  <a:t>Deng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et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al.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2009]</a:t>
                </a:r>
                <a:endParaRPr lang="en-US" sz="3200" dirty="0"/>
              </a:p>
            </p:txBody>
          </p:sp>
        </p:grpSp>
        <p:graphicFrame>
          <p:nvGraphicFramePr>
            <p:cNvPr id="18" name="Chart 17"/>
            <p:cNvGraphicFramePr/>
            <p:nvPr/>
          </p:nvGraphicFramePr>
          <p:xfrm>
            <a:off x="7227155" y="1551645"/>
            <a:ext cx="6610970" cy="31791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19" name="Oval 18"/>
            <p:cNvSpPr/>
            <p:nvPr/>
          </p:nvSpPr>
          <p:spPr>
            <a:xfrm>
              <a:off x="7819256" y="397078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Oval 22"/>
            <p:cNvSpPr/>
            <p:nvPr/>
          </p:nvSpPr>
          <p:spPr>
            <a:xfrm>
              <a:off x="8670776" y="3682752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4" name="Oval 23"/>
            <p:cNvSpPr/>
            <p:nvPr/>
          </p:nvSpPr>
          <p:spPr>
            <a:xfrm>
              <a:off x="9403432" y="2878088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5" name="Oval 24"/>
            <p:cNvSpPr/>
            <p:nvPr/>
          </p:nvSpPr>
          <p:spPr>
            <a:xfrm>
              <a:off x="10182944" y="2602632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8" name="Oval 27"/>
            <p:cNvSpPr/>
            <p:nvPr/>
          </p:nvSpPr>
          <p:spPr>
            <a:xfrm>
              <a:off x="10975032" y="2314600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9" name="Oval 28"/>
            <p:cNvSpPr/>
            <p:nvPr/>
          </p:nvSpPr>
          <p:spPr>
            <a:xfrm>
              <a:off x="11767120" y="2026568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0" name="Oval 29"/>
            <p:cNvSpPr/>
            <p:nvPr/>
          </p:nvSpPr>
          <p:spPr>
            <a:xfrm>
              <a:off x="12559208" y="1954560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1" name="Oval 30"/>
            <p:cNvSpPr/>
            <p:nvPr/>
          </p:nvSpPr>
          <p:spPr>
            <a:xfrm>
              <a:off x="13279288" y="1882552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807087" y="3432175"/>
              <a:ext cx="1746032" cy="53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89" dirty="0"/>
                <a:t>Deep </a:t>
              </a:r>
              <a:r>
                <a:rPr lang="en-US" altLang="zh-CN" sz="2489" dirty="0"/>
                <a:t>N</a:t>
              </a:r>
              <a:r>
                <a:rPr lang="en-US" sz="2489" dirty="0"/>
                <a:t>et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9517732" y="3182726"/>
              <a:ext cx="0" cy="3560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YOLOv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5048" y="6185461"/>
            <a:ext cx="3612444" cy="2032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EF1B72-2AED-7044-8E96-9DA49D08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15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6" grpId="0"/>
      <p:bldP spid="27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47084" y="1548431"/>
            <a:ext cx="11910633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Can</a:t>
            </a:r>
            <a:r>
              <a:rPr lang="zh-CN" altLang="en-US" sz="5689" dirty="0"/>
              <a:t> </a:t>
            </a:r>
            <a:r>
              <a:rPr lang="en-US" altLang="zh-CN" sz="5689" dirty="0"/>
              <a:t>Deep</a:t>
            </a:r>
            <a:r>
              <a:rPr lang="zh-CN" altLang="en-US" sz="5689" dirty="0"/>
              <a:t> </a:t>
            </a:r>
            <a:r>
              <a:rPr lang="en-US" altLang="zh-CN" sz="5689" dirty="0"/>
              <a:t>Learning</a:t>
            </a:r>
            <a:r>
              <a:rPr lang="zh-CN" altLang="en-US" sz="5689" dirty="0"/>
              <a:t> </a:t>
            </a:r>
            <a:r>
              <a:rPr lang="en-US" altLang="zh-CN" sz="5689" b="1" dirty="0"/>
              <a:t>Help</a:t>
            </a:r>
            <a:r>
              <a:rPr lang="zh-CN" altLang="en-US" sz="5689" dirty="0"/>
              <a:t> </a:t>
            </a:r>
            <a:r>
              <a:rPr lang="en-US" altLang="zh-CN" sz="5689" dirty="0"/>
              <a:t>Graphics?</a:t>
            </a:r>
            <a:endParaRPr lang="en-US" sz="5689" dirty="0"/>
          </a:p>
        </p:txBody>
      </p:sp>
      <p:grpSp>
        <p:nvGrpSpPr>
          <p:cNvPr id="90" name="Group 89"/>
          <p:cNvGrpSpPr/>
          <p:nvPr/>
        </p:nvGrpSpPr>
        <p:grpSpPr>
          <a:xfrm>
            <a:off x="409375" y="3020594"/>
            <a:ext cx="12241332" cy="2011860"/>
            <a:chOff x="460546" y="2797361"/>
            <a:chExt cx="13771499" cy="2263343"/>
          </a:xfrm>
        </p:grpSpPr>
        <p:sp>
          <p:nvSpPr>
            <p:cNvPr id="91" name="Right Arrow 90"/>
            <p:cNvSpPr/>
            <p:nvPr/>
          </p:nvSpPr>
          <p:spPr>
            <a:xfrm>
              <a:off x="199860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2" name="Right Arrow 91"/>
            <p:cNvSpPr/>
            <p:nvPr/>
          </p:nvSpPr>
          <p:spPr>
            <a:xfrm>
              <a:off x="425202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3" name="Right Arrow 92"/>
            <p:cNvSpPr/>
            <p:nvPr/>
          </p:nvSpPr>
          <p:spPr>
            <a:xfrm>
              <a:off x="6802043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4" name="Right Arrow 93"/>
            <p:cNvSpPr/>
            <p:nvPr/>
          </p:nvSpPr>
          <p:spPr>
            <a:xfrm>
              <a:off x="876892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5" name="Right Arrow 94"/>
            <p:cNvSpPr/>
            <p:nvPr/>
          </p:nvSpPr>
          <p:spPr>
            <a:xfrm>
              <a:off x="11089537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07688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/>
            <p:cNvSpPr txBox="1"/>
            <p:nvPr/>
          </p:nvSpPr>
          <p:spPr>
            <a:xfrm>
              <a:off x="460546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pic>
          <p:nvPicPr>
            <p:cNvPr id="98" name="Picture 6" descr="http://people.csail.mit.edu/junyanz/cat/teasers/Yan201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079" y="3209174"/>
              <a:ext cx="1474437" cy="121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8" descr="http://people.csail.mit.edu/junyanz/cat/teasers/Zhou2005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180" y="3258306"/>
              <a:ext cx="1703842" cy="111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"/>
            <a:stretch/>
          </p:blipFill>
          <p:spPr>
            <a:xfrm>
              <a:off x="2616759" y="3142525"/>
              <a:ext cx="1407246" cy="134970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2235366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Modeling</a:t>
              </a:r>
              <a:endParaRPr lang="en-US" sz="32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657928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Texturing</a:t>
              </a:r>
              <a:endParaRPr lang="en-US" sz="3200" dirty="0"/>
            </a:p>
          </p:txBody>
        </p:sp>
        <p:pic>
          <p:nvPicPr>
            <p:cNvPr id="103" name="Picture 4" descr="http://www.pauldebevec.com/Probes/rnl_prob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16667" y1="65667" x2="19667" y2="74667"/>
                          <a14:foregroundMark x1="22667" y1="82333" x2="22667" y2="82333"/>
                          <a14:foregroundMark x1="80667" y1="17000" x2="80667" y2="17000"/>
                          <a14:foregroundMark x1="86667" y1="23333" x2="86667" y2="23333"/>
                          <a14:foregroundMark x1="70667" y1="8000" x2="70667" y2="8000"/>
                          <a14:foregroundMark x1="86667" y1="29667" x2="86667" y2="29667"/>
                          <a14:foregroundMark x1="93000" y1="28000" x2="93000" y2="28000"/>
                          <a14:foregroundMark x1="85333" y1="81000" x2="85333" y2="81000"/>
                          <a14:foregroundMark x1="83333" y1="85667" x2="83333" y2="85667"/>
                          <a14:foregroundMark x1="88333" y1="80333" x2="88333" y2="80333"/>
                          <a14:foregroundMark x1="95667" y1="67000" x2="95667" y2="67000"/>
                          <a14:foregroundMark x1="84667" y1="84333" x2="84667" y2="84333"/>
                          <a14:foregroundMark x1="93333" y1="73000" x2="93333" y2="73000"/>
                          <a14:foregroundMark x1="97000" y1="36333" x2="97000" y2="36333"/>
                          <a14:foregroundMark x1="89000" y1="20000" x2="89000" y2="20000"/>
                          <a14:foregroundMark x1="85000" y1="15000" x2="85000" y2="15000"/>
                          <a14:foregroundMark x1="98667" y1="46000" x2="9866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97" y="3257026"/>
              <a:ext cx="1120707" cy="1120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6994042" y="4402832"/>
              <a:ext cx="187226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Lighting</a:t>
              </a:r>
              <a:endParaRPr lang="en-US" sz="32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942434" y="4402832"/>
              <a:ext cx="2359180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/>
                <a:t>Rendering</a:t>
              </a:r>
              <a:endParaRPr lang="en-US" sz="32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AFFF5-6FBF-FA4A-95A3-0F647CCA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9314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17" y="5971086"/>
            <a:ext cx="2243873" cy="18133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904241" y="6426363"/>
            <a:ext cx="12490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dirty="0"/>
              <a:t>Cat</a:t>
            </a:r>
            <a:endParaRPr lang="en-US" sz="5333" dirty="0"/>
          </a:p>
        </p:txBody>
      </p:sp>
      <p:sp>
        <p:nvSpPr>
          <p:cNvPr id="92" name="Right Arrow 91"/>
          <p:cNvSpPr/>
          <p:nvPr/>
        </p:nvSpPr>
        <p:spPr>
          <a:xfrm>
            <a:off x="3385302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94" name="Group 93"/>
          <p:cNvGrpSpPr/>
          <p:nvPr/>
        </p:nvGrpSpPr>
        <p:grpSpPr>
          <a:xfrm>
            <a:off x="4882224" y="5516871"/>
            <a:ext cx="3229777" cy="2721794"/>
            <a:chOff x="6068565" y="5050904"/>
            <a:chExt cx="3633499" cy="3062018"/>
          </a:xfrm>
        </p:grpSpPr>
        <p:sp>
          <p:nvSpPr>
            <p:cNvPr id="98" name="Rectangle 97"/>
            <p:cNvSpPr/>
            <p:nvPr/>
          </p:nvSpPr>
          <p:spPr>
            <a:xfrm>
              <a:off x="6068565" y="5050904"/>
              <a:ext cx="540401" cy="306201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868928" y="5392864"/>
              <a:ext cx="540401" cy="237809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669291" y="5717670"/>
              <a:ext cx="540401" cy="172848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469654" y="6045108"/>
              <a:ext cx="540401" cy="1073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161663" y="6363941"/>
              <a:ext cx="540401" cy="43594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557820" y="6645225"/>
            <a:ext cx="1878583" cy="475387"/>
            <a:chOff x="10002371" y="5646372"/>
            <a:chExt cx="2280185" cy="534811"/>
          </a:xfrm>
        </p:grpSpPr>
        <p:sp>
          <p:nvSpPr>
            <p:cNvPr id="96" name="Rectangle 95"/>
            <p:cNvSpPr/>
            <p:nvPr/>
          </p:nvSpPr>
          <p:spPr>
            <a:xfrm>
              <a:off x="10179022" y="5646372"/>
              <a:ext cx="1926883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002371" y="5646372"/>
              <a:ext cx="2280185" cy="53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Deep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Net</a:t>
              </a:r>
              <a:endParaRPr lang="en-US" sz="2489" dirty="0"/>
            </a:p>
          </p:txBody>
        </p:sp>
      </p:grpSp>
      <p:sp>
        <p:nvSpPr>
          <p:cNvPr id="103" name="Right Arrow 102"/>
          <p:cNvSpPr/>
          <p:nvPr/>
        </p:nvSpPr>
        <p:spPr>
          <a:xfrm>
            <a:off x="8909913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81" name="Group 80"/>
          <p:cNvGrpSpPr/>
          <p:nvPr/>
        </p:nvGrpSpPr>
        <p:grpSpPr>
          <a:xfrm>
            <a:off x="409375" y="3020594"/>
            <a:ext cx="12241332" cy="2011860"/>
            <a:chOff x="460546" y="2797361"/>
            <a:chExt cx="13771499" cy="2263343"/>
          </a:xfrm>
        </p:grpSpPr>
        <p:sp>
          <p:nvSpPr>
            <p:cNvPr id="82" name="Right Arrow 81"/>
            <p:cNvSpPr/>
            <p:nvPr/>
          </p:nvSpPr>
          <p:spPr>
            <a:xfrm>
              <a:off x="199860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3" name="Right Arrow 82"/>
            <p:cNvSpPr/>
            <p:nvPr/>
          </p:nvSpPr>
          <p:spPr>
            <a:xfrm>
              <a:off x="425202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4" name="Right Arrow 83"/>
            <p:cNvSpPr/>
            <p:nvPr/>
          </p:nvSpPr>
          <p:spPr>
            <a:xfrm>
              <a:off x="6802043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876892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11089537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07688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460546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pic>
          <p:nvPicPr>
            <p:cNvPr id="89" name="Picture 6" descr="http://people.csail.mit.edu/junyanz/cat/teasers/Yan201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079" y="3209174"/>
              <a:ext cx="1474437" cy="121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8" descr="http://people.csail.mit.edu/junyanz/cat/teasers/Zhou2005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180" y="3258306"/>
              <a:ext cx="1703842" cy="111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"/>
            <a:stretch/>
          </p:blipFill>
          <p:spPr>
            <a:xfrm>
              <a:off x="2616759" y="3142525"/>
              <a:ext cx="1407246" cy="1349708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2235366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Modeling</a:t>
              </a:r>
              <a:endParaRPr lang="en-US" sz="32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657928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Texturing</a:t>
              </a:r>
              <a:endParaRPr lang="en-US" sz="3200" dirty="0"/>
            </a:p>
          </p:txBody>
        </p:sp>
        <p:pic>
          <p:nvPicPr>
            <p:cNvPr id="105" name="Picture 4" descr="http://www.pauldebevec.com/Probes/rnl_prob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16667" y1="65667" x2="19667" y2="74667"/>
                          <a14:foregroundMark x1="22667" y1="82333" x2="22667" y2="82333"/>
                          <a14:foregroundMark x1="80667" y1="17000" x2="80667" y2="17000"/>
                          <a14:foregroundMark x1="86667" y1="23333" x2="86667" y2="23333"/>
                          <a14:foregroundMark x1="70667" y1="8000" x2="70667" y2="8000"/>
                          <a14:foregroundMark x1="86667" y1="29667" x2="86667" y2="29667"/>
                          <a14:foregroundMark x1="93000" y1="28000" x2="93000" y2="28000"/>
                          <a14:foregroundMark x1="85333" y1="81000" x2="85333" y2="81000"/>
                          <a14:foregroundMark x1="83333" y1="85667" x2="83333" y2="85667"/>
                          <a14:foregroundMark x1="88333" y1="80333" x2="88333" y2="80333"/>
                          <a14:foregroundMark x1="95667" y1="67000" x2="95667" y2="67000"/>
                          <a14:foregroundMark x1="84667" y1="84333" x2="84667" y2="84333"/>
                          <a14:foregroundMark x1="93333" y1="73000" x2="93333" y2="73000"/>
                          <a14:foregroundMark x1="97000" y1="36333" x2="97000" y2="36333"/>
                          <a14:foregroundMark x1="89000" y1="20000" x2="89000" y2="20000"/>
                          <a14:foregroundMark x1="85000" y1="15000" x2="85000" y2="15000"/>
                          <a14:foregroundMark x1="98667" y1="46000" x2="9866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97" y="3257026"/>
              <a:ext cx="1120707" cy="1120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TextBox 105"/>
            <p:cNvSpPr txBox="1"/>
            <p:nvPr/>
          </p:nvSpPr>
          <p:spPr>
            <a:xfrm>
              <a:off x="6994042" y="4402832"/>
              <a:ext cx="187226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Lighting</a:t>
              </a:r>
              <a:endParaRPr lang="en-US" sz="32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942434" y="4402832"/>
              <a:ext cx="2359180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Rendering</a:t>
              </a:r>
              <a:endParaRPr lang="en-US" sz="32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47084" y="1548431"/>
            <a:ext cx="11910633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Can</a:t>
            </a:r>
            <a:r>
              <a:rPr lang="zh-CN" altLang="en-US" sz="5689" dirty="0"/>
              <a:t> </a:t>
            </a:r>
            <a:r>
              <a:rPr lang="en-US" altLang="zh-CN" sz="5689" dirty="0"/>
              <a:t>Deep</a:t>
            </a:r>
            <a:r>
              <a:rPr lang="zh-CN" altLang="en-US" sz="5689" dirty="0"/>
              <a:t> </a:t>
            </a:r>
            <a:r>
              <a:rPr lang="en-US" altLang="zh-CN" sz="5689" dirty="0"/>
              <a:t>Learning</a:t>
            </a:r>
            <a:r>
              <a:rPr lang="zh-CN" altLang="en-US" sz="5689" dirty="0"/>
              <a:t> </a:t>
            </a:r>
            <a:r>
              <a:rPr lang="en-US" altLang="zh-CN" sz="5689" b="1" dirty="0"/>
              <a:t>Help</a:t>
            </a:r>
            <a:r>
              <a:rPr lang="zh-CN" altLang="en-US" sz="5689" dirty="0"/>
              <a:t> </a:t>
            </a:r>
            <a:r>
              <a:rPr lang="en-US" altLang="zh-CN" sz="5689" dirty="0"/>
              <a:t>Graphics?</a:t>
            </a:r>
            <a:endParaRPr lang="en-US" sz="5689" dirty="0"/>
          </a:p>
        </p:txBody>
      </p:sp>
      <p:sp>
        <p:nvSpPr>
          <p:cNvPr id="2" name="TextBox 1"/>
          <p:cNvSpPr txBox="1"/>
          <p:nvPr/>
        </p:nvSpPr>
        <p:spPr>
          <a:xfrm rot="20309783">
            <a:off x="3333905" y="5985313"/>
            <a:ext cx="6336991" cy="1405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8533" b="1" dirty="0">
                <a:solidFill>
                  <a:srgbClr val="FF0000"/>
                </a:solidFill>
              </a:rPr>
              <a:t>Did</a:t>
            </a:r>
            <a:r>
              <a:rPr lang="zh-CN" altLang="en-US" sz="8533" b="1" dirty="0">
                <a:solidFill>
                  <a:srgbClr val="FF0000"/>
                </a:solidFill>
              </a:rPr>
              <a:t> </a:t>
            </a:r>
            <a:r>
              <a:rPr lang="en-US" altLang="zh-CN" sz="8533" b="1" dirty="0">
                <a:solidFill>
                  <a:srgbClr val="FF0000"/>
                </a:solidFill>
              </a:rPr>
              <a:t>not</a:t>
            </a:r>
            <a:r>
              <a:rPr lang="zh-CN" altLang="en-US" sz="8533" b="1" dirty="0">
                <a:solidFill>
                  <a:srgbClr val="FF0000"/>
                </a:solidFill>
              </a:rPr>
              <a:t> </a:t>
            </a:r>
            <a:r>
              <a:rPr lang="en-US" altLang="zh-CN" sz="8533" b="1" dirty="0">
                <a:solidFill>
                  <a:srgbClr val="FF0000"/>
                </a:solidFill>
              </a:rPr>
              <a:t>work</a:t>
            </a:r>
            <a:endParaRPr lang="en-US" sz="8533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16B1D-907D-AC4D-BF61-3E8B88F5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45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1 -0.00232 L 0.77615 -0.00212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7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8 -0.00212 L -0.8049 -0.00212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948109" y="1548431"/>
            <a:ext cx="9108584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Generating</a:t>
            </a:r>
            <a:r>
              <a:rPr lang="zh-CN" altLang="en-US" sz="5689" dirty="0"/>
              <a:t> </a:t>
            </a:r>
            <a:r>
              <a:rPr lang="en-US" altLang="zh-CN" sz="5689" dirty="0"/>
              <a:t>images</a:t>
            </a:r>
            <a:r>
              <a:rPr lang="zh-CN" altLang="en-US" sz="5689" dirty="0"/>
              <a:t> </a:t>
            </a:r>
            <a:r>
              <a:rPr lang="en-US" altLang="zh-CN" sz="5689" dirty="0"/>
              <a:t>is</a:t>
            </a:r>
            <a:r>
              <a:rPr lang="zh-CN" altLang="en-US" sz="5689" dirty="0"/>
              <a:t> </a:t>
            </a:r>
            <a:r>
              <a:rPr lang="en-US" altLang="zh-CN" sz="5689" dirty="0"/>
              <a:t>hard!</a:t>
            </a:r>
            <a:endParaRPr lang="en-US" sz="5689" dirty="0"/>
          </a:p>
        </p:txBody>
      </p:sp>
      <p:sp>
        <p:nvSpPr>
          <p:cNvPr id="24" name="TextBox 23"/>
          <p:cNvSpPr txBox="1"/>
          <p:nvPr/>
        </p:nvSpPr>
        <p:spPr>
          <a:xfrm>
            <a:off x="704920" y="634428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400" dirty="0"/>
              <a:t>8</a:t>
            </a:r>
            <a:endParaRPr lang="en-US" sz="6400" dirty="0"/>
          </a:p>
        </p:txBody>
      </p:sp>
      <p:sp>
        <p:nvSpPr>
          <p:cNvPr id="92" name="Right Arrow 91"/>
          <p:cNvSpPr/>
          <p:nvPr/>
        </p:nvSpPr>
        <p:spPr>
          <a:xfrm>
            <a:off x="3385302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94" name="Group 93"/>
          <p:cNvGrpSpPr/>
          <p:nvPr/>
        </p:nvGrpSpPr>
        <p:grpSpPr>
          <a:xfrm flipH="1" flipV="1">
            <a:off x="4882224" y="5516871"/>
            <a:ext cx="3229777" cy="2721794"/>
            <a:chOff x="6068565" y="5050904"/>
            <a:chExt cx="3633499" cy="3062018"/>
          </a:xfrm>
        </p:grpSpPr>
        <p:sp>
          <p:nvSpPr>
            <p:cNvPr id="98" name="Rectangle 97"/>
            <p:cNvSpPr/>
            <p:nvPr/>
          </p:nvSpPr>
          <p:spPr>
            <a:xfrm>
              <a:off x="6068565" y="5050904"/>
              <a:ext cx="540401" cy="306201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868928" y="5392864"/>
              <a:ext cx="540401" cy="237809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669291" y="5717670"/>
              <a:ext cx="540401" cy="172848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469654" y="6045108"/>
              <a:ext cx="540401" cy="1073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161663" y="6363941"/>
              <a:ext cx="540401" cy="43594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557820" y="6645225"/>
            <a:ext cx="1878583" cy="475387"/>
            <a:chOff x="10002371" y="5646372"/>
            <a:chExt cx="2280185" cy="534811"/>
          </a:xfrm>
        </p:grpSpPr>
        <p:sp>
          <p:nvSpPr>
            <p:cNvPr id="96" name="Rectangle 95"/>
            <p:cNvSpPr/>
            <p:nvPr/>
          </p:nvSpPr>
          <p:spPr>
            <a:xfrm>
              <a:off x="10179022" y="5646372"/>
              <a:ext cx="1926883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002371" y="5646372"/>
              <a:ext cx="2280185" cy="53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Deep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Net</a:t>
              </a:r>
              <a:endParaRPr lang="en-US" sz="2489" dirty="0"/>
            </a:p>
          </p:txBody>
        </p:sp>
      </p:grpSp>
      <p:sp>
        <p:nvSpPr>
          <p:cNvPr id="103" name="Right Arrow 102"/>
          <p:cNvSpPr/>
          <p:nvPr/>
        </p:nvSpPr>
        <p:spPr>
          <a:xfrm>
            <a:off x="8909913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/>
          <a:stretch/>
        </p:blipFill>
        <p:spPr>
          <a:xfrm>
            <a:off x="10407379" y="5820835"/>
            <a:ext cx="2243328" cy="21785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33" name="Group 32"/>
          <p:cNvGrpSpPr/>
          <p:nvPr/>
        </p:nvGrpSpPr>
        <p:grpSpPr>
          <a:xfrm>
            <a:off x="409375" y="3020594"/>
            <a:ext cx="12241332" cy="2011860"/>
            <a:chOff x="460546" y="2797361"/>
            <a:chExt cx="13771499" cy="2263343"/>
          </a:xfrm>
        </p:grpSpPr>
        <p:sp>
          <p:nvSpPr>
            <p:cNvPr id="34" name="Right Arrow 33"/>
            <p:cNvSpPr/>
            <p:nvPr/>
          </p:nvSpPr>
          <p:spPr>
            <a:xfrm>
              <a:off x="199860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425202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6802043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8" name="Right Arrow 37"/>
            <p:cNvSpPr/>
            <p:nvPr/>
          </p:nvSpPr>
          <p:spPr>
            <a:xfrm>
              <a:off x="876892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11089537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07688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460546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pic>
          <p:nvPicPr>
            <p:cNvPr id="42" name="Picture 6" descr="http://people.csail.mit.edu/junyanz/cat/teasers/Yan201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079" y="3209174"/>
              <a:ext cx="1474437" cy="121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people.csail.mit.edu/junyanz/cat/teasers/Zhou2005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180" y="3258306"/>
              <a:ext cx="1703842" cy="111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"/>
            <a:stretch/>
          </p:blipFill>
          <p:spPr>
            <a:xfrm>
              <a:off x="2616759" y="3142525"/>
              <a:ext cx="1407246" cy="134970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235366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Modeling</a:t>
              </a:r>
              <a:endParaRPr lang="en-US" sz="3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57928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Texturing</a:t>
              </a:r>
              <a:endParaRPr lang="en-US" sz="3200" dirty="0"/>
            </a:p>
          </p:txBody>
        </p:sp>
        <p:pic>
          <p:nvPicPr>
            <p:cNvPr id="47" name="Picture 4" descr="http://www.pauldebevec.com/Probes/rnl_prob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6667" y1="65667" x2="19667" y2="74667"/>
                          <a14:foregroundMark x1="22667" y1="82333" x2="22667" y2="82333"/>
                          <a14:foregroundMark x1="80667" y1="17000" x2="80667" y2="17000"/>
                          <a14:foregroundMark x1="86667" y1="23333" x2="86667" y2="23333"/>
                          <a14:foregroundMark x1="70667" y1="8000" x2="70667" y2="8000"/>
                          <a14:foregroundMark x1="86667" y1="29667" x2="86667" y2="29667"/>
                          <a14:foregroundMark x1="93000" y1="28000" x2="93000" y2="28000"/>
                          <a14:foregroundMark x1="85333" y1="81000" x2="85333" y2="81000"/>
                          <a14:foregroundMark x1="83333" y1="85667" x2="83333" y2="85667"/>
                          <a14:foregroundMark x1="88333" y1="80333" x2="88333" y2="80333"/>
                          <a14:foregroundMark x1="95667" y1="67000" x2="95667" y2="67000"/>
                          <a14:foregroundMark x1="84667" y1="84333" x2="84667" y2="84333"/>
                          <a14:foregroundMark x1="93333" y1="73000" x2="93333" y2="73000"/>
                          <a14:foregroundMark x1="97000" y1="36333" x2="97000" y2="36333"/>
                          <a14:foregroundMark x1="89000" y1="20000" x2="89000" y2="20000"/>
                          <a14:foregroundMark x1="85000" y1="15000" x2="85000" y2="15000"/>
                          <a14:foregroundMark x1="98667" y1="46000" x2="9866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97" y="3257026"/>
              <a:ext cx="1120707" cy="1120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6994042" y="4402832"/>
              <a:ext cx="187226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Lighting</a:t>
              </a:r>
              <a:endParaRPr lang="en-US" sz="3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942434" y="4402832"/>
              <a:ext cx="2359180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Rendering</a:t>
              </a:r>
              <a:endParaRPr lang="en-US" sz="3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39029" y="7934701"/>
            <a:ext cx="1980030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89" dirty="0"/>
              <a:t>28x28</a:t>
            </a:r>
            <a:r>
              <a:rPr lang="zh-CN" altLang="en-US" sz="2489" dirty="0"/>
              <a:t> </a:t>
            </a:r>
            <a:r>
              <a:rPr lang="en-US" altLang="zh-CN" sz="2489" dirty="0"/>
              <a:t>pixels</a:t>
            </a:r>
            <a:endParaRPr lang="en-US" sz="2489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D0219B-AEFD-BB42-99EE-797155FF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05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CE25-ED3F-FA4D-8059-BE4AE2DFB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3831449"/>
            <a:ext cx="11054080" cy="2090703"/>
          </a:xfrm>
        </p:spPr>
        <p:txBody>
          <a:bodyPr/>
          <a:lstStyle/>
          <a:p>
            <a:r>
              <a:rPr lang="en-US" dirty="0"/>
              <a:t>HW1 (hints)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285FE-1D0C-CC48-954B-44D42C74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05C8-88CC-7441-92B3-E09C3EB902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29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8" name="Group 3238"/>
          <p:cNvGrpSpPr/>
          <p:nvPr/>
        </p:nvGrpSpPr>
        <p:grpSpPr>
          <a:xfrm>
            <a:off x="160246" y="2491742"/>
            <a:ext cx="4115287" cy="4164857"/>
            <a:chOff x="0" y="-6202"/>
            <a:chExt cx="7716161" cy="7809112"/>
          </a:xfrm>
        </p:grpSpPr>
        <p:sp>
          <p:nvSpPr>
            <p:cNvPr id="3236" name="Shape 3236"/>
            <p:cNvSpPr/>
            <p:nvPr/>
          </p:nvSpPr>
          <p:spPr>
            <a:xfrm>
              <a:off x="2926683" y="-6202"/>
              <a:ext cx="1779333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Input</a:t>
              </a:r>
            </a:p>
          </p:txBody>
        </p:sp>
        <p:pic>
          <p:nvPicPr>
            <p:cNvPr id="3237" name="Screen Shot 2017-01-11 at 2.36.35 AM-filtered.png"/>
            <p:cNvPicPr>
              <a:picLocks noChangeAspect="1"/>
            </p:cNvPicPr>
            <p:nvPr/>
          </p:nvPicPr>
          <p:blipFill>
            <a:blip r:embed="rId3"/>
            <a:srcRect l="4853" t="5484" r="4567" b="6574"/>
            <a:stretch>
              <a:fillRect/>
            </a:stretch>
          </p:blipFill>
          <p:spPr>
            <a:xfrm>
              <a:off x="0" y="1074488"/>
              <a:ext cx="7716161" cy="672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41" name="Group 3241"/>
          <p:cNvGrpSpPr/>
          <p:nvPr/>
        </p:nvGrpSpPr>
        <p:grpSpPr>
          <a:xfrm>
            <a:off x="4471173" y="2491750"/>
            <a:ext cx="4157709" cy="4164811"/>
            <a:chOff x="0" y="-6200"/>
            <a:chExt cx="7795701" cy="7809024"/>
          </a:xfrm>
        </p:grpSpPr>
        <p:sp>
          <p:nvSpPr>
            <p:cNvPr id="3239" name="Shape 3239"/>
            <p:cNvSpPr/>
            <p:nvPr/>
          </p:nvSpPr>
          <p:spPr>
            <a:xfrm>
              <a:off x="2630421" y="-6200"/>
              <a:ext cx="2338379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Output</a:t>
              </a:r>
            </a:p>
          </p:txBody>
        </p:sp>
        <p:pic>
          <p:nvPicPr>
            <p:cNvPr id="3240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01747"/>
              <a:ext cx="7795701" cy="6801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44" name="Group 3244"/>
          <p:cNvGrpSpPr/>
          <p:nvPr/>
        </p:nvGrpSpPr>
        <p:grpSpPr>
          <a:xfrm>
            <a:off x="8567326" y="2491755"/>
            <a:ext cx="4494281" cy="4396878"/>
            <a:chOff x="0" y="-6189"/>
            <a:chExt cx="8426773" cy="8244149"/>
          </a:xfrm>
        </p:grpSpPr>
        <p:pic>
          <p:nvPicPr>
            <p:cNvPr id="3242" name="Screen Shot 2017-01-11 at 2.36.35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69469"/>
              <a:ext cx="8426773" cy="756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3" name="Shape 3243"/>
            <p:cNvSpPr/>
            <p:nvPr/>
          </p:nvSpPr>
          <p:spPr>
            <a:xfrm>
              <a:off x="2104938" y="-6189"/>
              <a:ext cx="4216899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Ground truth</a:t>
              </a:r>
            </a:p>
          </p:txBody>
        </p:sp>
      </p:grpSp>
      <p:sp>
        <p:nvSpPr>
          <p:cNvPr id="3247" name="Shape 3247"/>
          <p:cNvSpPr/>
          <p:nvPr/>
        </p:nvSpPr>
        <p:spPr>
          <a:xfrm>
            <a:off x="1935517" y="1429846"/>
            <a:ext cx="9124264" cy="73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86" tIns="38086" rIns="38086" bIns="38086" anchor="ctr">
            <a:spAutoFit/>
          </a:bodyPr>
          <a:lstStyle>
            <a:lvl1pPr>
              <a:defRPr sz="8000"/>
            </a:lvl1pPr>
          </a:lstStyle>
          <a:p>
            <a:pPr defTabSz="437950"/>
            <a:r>
              <a:rPr lang="en-US" sz="4267" dirty="0">
                <a:latin typeface="Helvetica Light"/>
              </a:rPr>
              <a:t>Simple L2 regression doesn’t work </a:t>
            </a:r>
            <a:r>
              <a:rPr lang="en-US" sz="4267" dirty="0">
                <a:latin typeface="Helvetica Light"/>
                <a:sym typeface="Wingdings" panose="05000000000000000000" pitchFamily="2" charset="2"/>
              </a:rPr>
              <a:t></a:t>
            </a:r>
            <a:endParaRPr sz="4267" dirty="0">
              <a:latin typeface="Helvetica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1A3A16-2202-4F49-B054-BB2B94A297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9823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ight Arrow 64"/>
          <p:cNvSpPr/>
          <p:nvPr/>
        </p:nvSpPr>
        <p:spPr>
          <a:xfrm>
            <a:off x="3645932" y="3455445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6" name="Right Arrow 65"/>
          <p:cNvSpPr/>
          <p:nvPr/>
        </p:nvSpPr>
        <p:spPr>
          <a:xfrm>
            <a:off x="8639552" y="3455445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68" name="pasted-image-filtered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6" y="2764565"/>
            <a:ext cx="2178304" cy="21783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4897" y="4914736"/>
                <a:ext cx="14077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Input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44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97" y="4914736"/>
                <a:ext cx="1407758" cy="584775"/>
              </a:xfrm>
              <a:prstGeom prst="rect">
                <a:avLst/>
              </a:prstGeom>
              <a:blipFill>
                <a:blip r:embed="rId4"/>
                <a:stretch>
                  <a:fillRect l="-10811" t="-12766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944" y="5695759"/>
                <a:ext cx="535825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What is a good objective </a:t>
                </a:r>
                <a14:m>
                  <m:oMath xmlns:m="http://schemas.openxmlformats.org/officeDocument/2006/math">
                    <m:r>
                      <a:rPr lang="en-US" altLang="zh-CN" sz="3200" i="1" dirty="0">
                        <a:latin typeface="Cambria Math" charset="0"/>
                      </a:rPr>
                      <m:t>ℒ</m:t>
                    </m:r>
                  </m:oMath>
                </a14:m>
                <a:r>
                  <a:rPr lang="en-US" sz="3200" dirty="0"/>
                  <a:t>?</a:t>
                </a:r>
              </a:p>
              <a:p>
                <a:pPr marL="457200" indent="-457200" algn="l">
                  <a:buFontTx/>
                  <a:buChar char="-"/>
                </a:pPr>
                <a:r>
                  <a:rPr lang="en-US" sz="3200" dirty="0"/>
                  <a:t>Capture realism</a:t>
                </a:r>
              </a:p>
              <a:p>
                <a:pPr marL="457200" indent="-457200" algn="l">
                  <a:buFontTx/>
                  <a:buChar char="-"/>
                </a:pPr>
                <a:r>
                  <a:rPr lang="en-US" sz="3200" dirty="0"/>
                  <a:t>Task-agnostic</a:t>
                </a:r>
              </a:p>
              <a:p>
                <a:pPr marL="457200" indent="-457200" algn="l">
                  <a:buFontTx/>
                  <a:buChar char="-"/>
                </a:pPr>
                <a:r>
                  <a:rPr lang="en-US" sz="3200" dirty="0"/>
                  <a:t>Data-dependent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4" y="5695759"/>
                <a:ext cx="5358258" cy="2062103"/>
              </a:xfrm>
              <a:prstGeom prst="rect">
                <a:avLst/>
              </a:prstGeom>
              <a:blipFill>
                <a:blip r:embed="rId5"/>
                <a:stretch>
                  <a:fillRect l="-2128" t="-3659" r="-1655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95738" y="5695759"/>
            <a:ext cx="3685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Problem Statement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69050" y="2797077"/>
            <a:ext cx="2040508" cy="2113280"/>
            <a:chOff x="6275046" y="1991136"/>
            <a:chExt cx="2113406" cy="2377440"/>
          </a:xfrm>
        </p:grpSpPr>
        <p:grpSp>
          <p:nvGrpSpPr>
            <p:cNvPr id="34" name="Group 33"/>
            <p:cNvGrpSpPr/>
            <p:nvPr/>
          </p:nvGrpSpPr>
          <p:grpSpPr>
            <a:xfrm>
              <a:off x="6288275" y="1991136"/>
              <a:ext cx="2086951" cy="2377440"/>
              <a:chOff x="6288275" y="2025392"/>
              <a:chExt cx="2086951" cy="2377440"/>
            </a:xfrm>
          </p:grpSpPr>
          <p:sp>
            <p:nvSpPr>
              <p:cNvPr id="45" name="Rectangle 44"/>
              <p:cNvSpPr/>
              <p:nvPr/>
            </p:nvSpPr>
            <p:spPr>
              <a:xfrm flipH="1" flipV="1">
                <a:off x="7834825" y="2025392"/>
                <a:ext cx="540401" cy="237744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H="1" flipV="1">
                <a:off x="7061550" y="2025392"/>
                <a:ext cx="540401" cy="237744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H="1" flipV="1">
                <a:off x="6288275" y="2025392"/>
                <a:ext cx="540401" cy="237744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275046" y="2918246"/>
              <a:ext cx="2113406" cy="534811"/>
              <a:chOff x="10002371" y="5646372"/>
              <a:chExt cx="2280185" cy="53481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0179022" y="5646372"/>
                <a:ext cx="1926883" cy="52322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10002371" y="5646372"/>
                    <a:ext cx="2280185" cy="5348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2489" dirty="0"/>
                      <a:t>Generator</a:t>
                    </a:r>
                    <a14:m>
                      <m:oMath xmlns:m="http://schemas.openxmlformats.org/officeDocument/2006/math">
                        <m:r>
                          <a:rPr lang="zh-CN" altLang="en-US" sz="2489">
                            <a:latin typeface="Cambria Math" charset="0"/>
                          </a:rPr>
                          <m:t> </m:t>
                        </m:r>
                        <m:r>
                          <a:rPr lang="en-US" altLang="zh-CN" sz="2489" i="1">
                            <a:latin typeface="Cambria Math" charset="0"/>
                          </a:rPr>
                          <m:t>𝐺</m:t>
                        </m:r>
                      </m:oMath>
                    </a14:m>
                    <a:endParaRPr lang="en-US" sz="2489" dirty="0"/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02371" y="5646372"/>
                    <a:ext cx="2280185" cy="53481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35" t="-13158" b="-315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8" name="TextBox 47"/>
          <p:cNvSpPr txBox="1"/>
          <p:nvPr/>
        </p:nvSpPr>
        <p:spPr>
          <a:xfrm>
            <a:off x="4582752" y="4914736"/>
            <a:ext cx="3916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Learnable </a:t>
            </a:r>
            <a:r>
              <a:rPr lang="en-US" altLang="zh-CN" sz="3200"/>
              <a:t>rendering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728237" y="1548431"/>
            <a:ext cx="11548354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689" dirty="0"/>
              <a:t>Loss functions for Image Synthesis</a:t>
            </a:r>
            <a:endParaRPr lang="en-US" sz="5689" dirty="0"/>
          </a:p>
        </p:txBody>
      </p:sp>
      <p:pic>
        <p:nvPicPr>
          <p:cNvPr id="51" name="pasted-image-enhanc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554" y="2764565"/>
            <a:ext cx="2182153" cy="21783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9835106" y="4914736"/>
                <a:ext cx="36451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Output Image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atin typeface="Cambria Math" charset="0"/>
                      </a:rPr>
                      <m:t>G</m:t>
                    </m:r>
                    <m:r>
                      <a:rPr lang="en-US" sz="3200" i="1" dirty="0">
                        <a:latin typeface="Cambria Math" charset="0"/>
                      </a:rPr>
                      <m:t>(</m:t>
                    </m:r>
                    <m:r>
                      <a:rPr lang="en-US" sz="3200" i="1" dirty="0">
                        <a:latin typeface="Cambria Math" charset="0"/>
                      </a:rPr>
                      <m:t>𝑥</m:t>
                    </m:r>
                    <m:r>
                      <a:rPr lang="en-US" sz="3200" i="1" dirty="0">
                        <a:latin typeface="Cambria Math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106" y="4914736"/>
                <a:ext cx="3645165" cy="584775"/>
              </a:xfrm>
              <a:prstGeom prst="rect">
                <a:avLst/>
              </a:prstGeom>
              <a:blipFill>
                <a:blip r:embed="rId8"/>
                <a:stretch>
                  <a:fillRect l="-3819" t="-12766" r="-2083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28" y="6952343"/>
            <a:ext cx="4928268" cy="103334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192724" y="7646635"/>
            <a:ext cx="1117614" cy="984581"/>
            <a:chOff x="10341655" y="6563072"/>
            <a:chExt cx="1256485" cy="1107654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0820483" y="6563072"/>
              <a:ext cx="298818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0341655" y="7012854"/>
              <a:ext cx="1256485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Input</a:t>
              </a:r>
              <a:endParaRPr lang="en-US" sz="32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0969892" y="6651204"/>
              <a:ext cx="0" cy="4511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0436615" y="7646635"/>
            <a:ext cx="2688557" cy="984581"/>
            <a:chOff x="11741193" y="6563072"/>
            <a:chExt cx="3024627" cy="1107654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768910" y="6563072"/>
              <a:ext cx="298818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1741193" y="7012854"/>
              <a:ext cx="3024627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Output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image</a:t>
              </a:r>
              <a:endParaRPr lang="en-US" sz="3200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11918319" y="6651204"/>
              <a:ext cx="1168366" cy="45113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60504" y="7645430"/>
            <a:ext cx="2195512" cy="985787"/>
            <a:chOff x="7830567" y="6561715"/>
            <a:chExt cx="2469951" cy="1109011"/>
          </a:xfrm>
        </p:grpSpPr>
        <p:sp>
          <p:nvSpPr>
            <p:cNvPr id="61" name="TextBox 60"/>
            <p:cNvSpPr txBox="1"/>
            <p:nvPr/>
          </p:nvSpPr>
          <p:spPr>
            <a:xfrm>
              <a:off x="7830567" y="7012854"/>
              <a:ext cx="2281635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Generator</a:t>
              </a:r>
              <a:endParaRPr lang="en-US" sz="3200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0001700" y="6561715"/>
              <a:ext cx="298818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9024005" y="6651204"/>
              <a:ext cx="1127104" cy="4511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7054817" y="6156942"/>
            <a:ext cx="2621230" cy="1471049"/>
            <a:chOff x="7936669" y="5410944"/>
            <a:chExt cx="2948884" cy="1654930"/>
          </a:xfrm>
        </p:grpSpPr>
        <p:sp>
          <p:nvSpPr>
            <p:cNvPr id="53" name="TextBox 52"/>
            <p:cNvSpPr txBox="1"/>
            <p:nvPr/>
          </p:nvSpPr>
          <p:spPr>
            <a:xfrm>
              <a:off x="7936669" y="5410944"/>
              <a:ext cx="2948884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Loss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function</a:t>
              </a:r>
              <a:endParaRPr lang="en-US" sz="3200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9222867" y="7065874"/>
              <a:ext cx="298818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9411110" y="5900160"/>
              <a:ext cx="0" cy="36576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9EF1A4-4F9B-A044-B790-65913FC4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390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190976" y="1548431"/>
            <a:ext cx="8622874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689" dirty="0"/>
              <a:t>Designing</a:t>
            </a:r>
            <a:r>
              <a:rPr lang="zh-CN" altLang="en-US" sz="5689" dirty="0"/>
              <a:t> </a:t>
            </a:r>
            <a:r>
              <a:rPr lang="en-US" altLang="zh-CN" sz="5689" dirty="0"/>
              <a:t>Loss</a:t>
            </a:r>
            <a:r>
              <a:rPr lang="zh-CN" altLang="en-US" sz="5689" dirty="0"/>
              <a:t> </a:t>
            </a:r>
            <a:r>
              <a:rPr lang="en-US" altLang="zh-CN" sz="5689" dirty="0"/>
              <a:t>Functions</a:t>
            </a:r>
            <a:endParaRPr lang="en-US" sz="5689" dirty="0"/>
          </a:p>
        </p:txBody>
      </p:sp>
      <p:sp>
        <p:nvSpPr>
          <p:cNvPr id="4" name="TextBox 3"/>
          <p:cNvSpPr txBox="1"/>
          <p:nvPr/>
        </p:nvSpPr>
        <p:spPr>
          <a:xfrm>
            <a:off x="588340" y="5967239"/>
            <a:ext cx="353494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67" b="1" dirty="0"/>
              <a:t>L2</a:t>
            </a:r>
            <a:r>
              <a:rPr lang="zh-CN" altLang="en-US" sz="4267" b="1" dirty="0"/>
              <a:t> </a:t>
            </a:r>
            <a:r>
              <a:rPr lang="en-US" altLang="zh-CN" sz="4267" b="1" dirty="0"/>
              <a:t>regression</a:t>
            </a:r>
            <a:endParaRPr lang="en-US" sz="4267" b="1" dirty="0"/>
          </a:p>
        </p:txBody>
      </p:sp>
      <p:pic>
        <p:nvPicPr>
          <p:cNvPr id="42" name="pasted-image-enhanced.png"/>
          <p:cNvPicPr>
            <a:picLocks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32"/>
          <a:stretch/>
        </p:blipFill>
        <p:spPr>
          <a:xfrm>
            <a:off x="6304549" y="3020594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523341" y="2474431"/>
            <a:ext cx="1733974" cy="2704796"/>
            <a:chOff x="1713758" y="1412134"/>
            <a:chExt cx="1950721" cy="3042896"/>
          </a:xfrm>
        </p:grpSpPr>
        <p:pic>
          <p:nvPicPr>
            <p:cNvPr id="40" name="pasted-image-filtered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758" y="2026568"/>
              <a:ext cx="1950721" cy="1947672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389577" y="1412134"/>
                  <a:ext cx="599083" cy="719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556">
                            <a:latin typeface="Cambria Math" panose="02040503050406030204" pitchFamily="18" charset="0"/>
                          </a:rPr>
                          <m:t>x</m:t>
                        </m:r>
                      </m:oMath>
                    </m:oMathPara>
                  </a14:m>
                  <a:endParaRPr lang="en-US" sz="3556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9577" y="1412134"/>
                  <a:ext cx="599083" cy="719476"/>
                </a:xfrm>
                <a:prstGeom prst="rect">
                  <a:avLst/>
                </a:prstGeom>
                <a:blipFill>
                  <a:blip r:embed="rId6"/>
                  <a:stretch>
                    <a:fillRect l="-23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Box 72"/>
            <p:cNvSpPr txBox="1"/>
            <p:nvPr/>
          </p:nvSpPr>
          <p:spPr>
            <a:xfrm>
              <a:off x="1714712" y="3920220"/>
              <a:ext cx="1948813" cy="53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Input</a:t>
              </a:r>
              <a:endParaRPr lang="en-US" sz="2489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88419" y="2474431"/>
            <a:ext cx="2563522" cy="2704796"/>
            <a:chOff x="6624473" y="1412134"/>
            <a:chExt cx="2883963" cy="3042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7397221" y="1412134"/>
                  <a:ext cx="1338467" cy="719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556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sz="3556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556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56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556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221" y="1412134"/>
                  <a:ext cx="1338467" cy="719476"/>
                </a:xfrm>
                <a:prstGeom prst="rect">
                  <a:avLst/>
                </a:prstGeom>
                <a:blipFill>
                  <a:blip r:embed="rId7"/>
                  <a:stretch>
                    <a:fillRect l="-4211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/>
            <p:cNvSpPr txBox="1"/>
            <p:nvPr/>
          </p:nvSpPr>
          <p:spPr>
            <a:xfrm>
              <a:off x="6624473" y="3920220"/>
              <a:ext cx="2883963" cy="53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89" dirty="0"/>
                <a:t>Predicted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output</a:t>
              </a:r>
              <a:endParaRPr lang="en-US" sz="2489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27046" y="3155777"/>
            <a:ext cx="2130332" cy="1882352"/>
            <a:chOff x="3967927" y="2178649"/>
            <a:chExt cx="2396624" cy="2117646"/>
          </a:xfrm>
        </p:grpSpPr>
        <p:sp>
          <p:nvSpPr>
            <p:cNvPr id="44" name="Shape 3585"/>
            <p:cNvSpPr/>
            <p:nvPr/>
          </p:nvSpPr>
          <p:spPr>
            <a:xfrm>
              <a:off x="3967927" y="3000404"/>
              <a:ext cx="2396624" cy="1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  <a:tailEnd type="stealth"/>
            </a:ln>
          </p:spPr>
          <p:txBody>
            <a:bodyPr lIns="38100" tIns="38100" rIns="38100" bIns="38100" anchor="ctr"/>
            <a:lstStyle/>
            <a:p>
              <a:pPr>
                <a:defRPr sz="3200"/>
              </a:pPr>
              <a:endParaRPr sz="1707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552552" y="2178649"/>
              <a:ext cx="1227374" cy="1643510"/>
              <a:chOff x="1698576" y="4100923"/>
              <a:chExt cx="2232248" cy="2395644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1698576" y="4100923"/>
                <a:ext cx="2232248" cy="2395644"/>
                <a:chOff x="2343849" y="5126918"/>
                <a:chExt cx="909648" cy="1349561"/>
              </a:xfrm>
            </p:grpSpPr>
            <p:sp>
              <p:nvSpPr>
                <p:cNvPr id="70" name="Shape 3567"/>
                <p:cNvSpPr/>
                <p:nvPr/>
              </p:nvSpPr>
              <p:spPr>
                <a:xfrm rot="10800000">
                  <a:off x="2683219" y="5126918"/>
                  <a:ext cx="230906" cy="134956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707"/>
                </a:p>
              </p:txBody>
            </p:sp>
            <p:sp>
              <p:nvSpPr>
                <p:cNvPr id="71" name="Shape 3568"/>
                <p:cNvSpPr/>
                <p:nvPr/>
              </p:nvSpPr>
              <p:spPr>
                <a:xfrm rot="10800000">
                  <a:off x="3022591" y="5126918"/>
                  <a:ext cx="230906" cy="134956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707"/>
                </a:p>
              </p:txBody>
            </p:sp>
            <p:sp>
              <p:nvSpPr>
                <p:cNvPr id="72" name="Shape 3569"/>
                <p:cNvSpPr/>
                <p:nvPr/>
              </p:nvSpPr>
              <p:spPr>
                <a:xfrm rot="10800000">
                  <a:off x="2343849" y="5126919"/>
                  <a:ext cx="230906" cy="134956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707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/>
                  <p:cNvSpPr/>
                  <p:nvPr/>
                </p:nvSpPr>
                <p:spPr>
                  <a:xfrm>
                    <a:off x="1967741" y="4754805"/>
                    <a:ext cx="1675051" cy="108788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4445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oMath>
                      </m:oMathPara>
                    </a14:m>
                    <a:endParaRPr lang="en-US" sz="4445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Rectangle 6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67741" y="4754805"/>
                    <a:ext cx="1675051" cy="108788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5" name="Shape 3565"/>
            <p:cNvSpPr/>
            <p:nvPr/>
          </p:nvSpPr>
          <p:spPr>
            <a:xfrm>
              <a:off x="4314142" y="3778797"/>
              <a:ext cx="1704193" cy="517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r>
                <a:rPr sz="2489" dirty="0"/>
                <a:t>Generator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922905" y="3298031"/>
                <a:ext cx="1119216" cy="1186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7111" i="1" dirty="0">
                          <a:latin typeface="Cambria Math" charset="0"/>
                        </a:rPr>
                        <m:t>−</m:t>
                      </m:r>
                    </m:oMath>
                  </m:oMathPara>
                </a14:m>
                <a:endParaRPr lang="en-US" sz="7111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905" y="3298031"/>
                <a:ext cx="1119216" cy="1186607"/>
              </a:xfrm>
              <a:prstGeom prst="rect">
                <a:avLst/>
              </a:prstGeom>
              <a:blipFill>
                <a:blip r:embed="rId9"/>
                <a:stretch>
                  <a:fillRect l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382198" y="3161241"/>
                <a:ext cx="862736" cy="1460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8889">
                          <a:latin typeface="Cambria Math" charset="0"/>
                        </a:rPr>
                        <m:t>|</m:t>
                      </m:r>
                    </m:oMath>
                  </m:oMathPara>
                </a14:m>
                <a:endParaRPr lang="en-US" sz="8889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198" y="3161241"/>
                <a:ext cx="862736" cy="1460272"/>
              </a:xfrm>
              <a:prstGeom prst="rect">
                <a:avLst/>
              </a:prstGeom>
              <a:blipFill>
                <a:blip r:embed="rId10"/>
                <a:stretch>
                  <a:fillRect l="-47826" r="-13043" b="-2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0534852" y="3161241"/>
                <a:ext cx="862736" cy="1460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8889" dirty="0">
                          <a:latin typeface="Cambria Math" charset="0"/>
                        </a:rPr>
                        <m:t>|</m:t>
                      </m:r>
                    </m:oMath>
                  </m:oMathPara>
                </a14:m>
                <a:endParaRPr lang="en-US" sz="8889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852" y="3161241"/>
                <a:ext cx="862736" cy="1460272"/>
              </a:xfrm>
              <a:prstGeom prst="rect">
                <a:avLst/>
              </a:prstGeom>
              <a:blipFill>
                <a:blip r:embed="rId11"/>
                <a:stretch>
                  <a:fillRect l="-47826" r="-11594" b="-2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926061" y="2490966"/>
            <a:ext cx="1748897" cy="2688261"/>
            <a:chOff x="10041818" y="1430736"/>
            <a:chExt cx="1967509" cy="3024294"/>
          </a:xfrm>
        </p:grpSpPr>
        <p:sp>
          <p:nvSpPr>
            <p:cNvPr id="79" name="TextBox 78"/>
            <p:cNvSpPr txBox="1"/>
            <p:nvPr/>
          </p:nvSpPr>
          <p:spPr>
            <a:xfrm>
              <a:off x="10203783" y="3920220"/>
              <a:ext cx="1805544" cy="53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89" dirty="0"/>
                <a:t>GT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output</a:t>
              </a:r>
              <a:endParaRPr lang="en-US" sz="2489" dirty="0"/>
            </a:p>
          </p:txBody>
        </p:sp>
        <p:pic>
          <p:nvPicPr>
            <p:cNvPr id="80" name="pasted-image-enhanced.png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818" y="2026568"/>
              <a:ext cx="1947672" cy="1947672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10711606" y="1430736"/>
                  <a:ext cx="608100" cy="719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3556">
                            <a:latin typeface="Cambria Math" charset="0"/>
                          </a:rPr>
                          <m:t>y</m:t>
                        </m:r>
                      </m:oMath>
                    </m:oMathPara>
                  </a14:m>
                  <a:endParaRPr lang="en-US" sz="3556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1606" y="1430736"/>
                  <a:ext cx="608100" cy="719476"/>
                </a:xfrm>
                <a:prstGeom prst="rect">
                  <a:avLst/>
                </a:prstGeom>
                <a:blipFill>
                  <a:blip r:embed="rId13"/>
                  <a:stretch>
                    <a:fillRect l="-11364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26C0CF-2485-7344-8C9F-CE0DB2D5E9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14" y="7069839"/>
            <a:ext cx="7808842" cy="10954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755F1-90FF-564E-80AF-080F9DDE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782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Shape 3449"/>
          <p:cNvSpPr/>
          <p:nvPr/>
        </p:nvSpPr>
        <p:spPr>
          <a:xfrm>
            <a:off x="25489" y="2636572"/>
            <a:ext cx="3085781" cy="5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844" dirty="0"/>
              <a:t>Image colorization</a:t>
            </a:r>
          </a:p>
        </p:txBody>
      </p:sp>
      <p:sp>
        <p:nvSpPr>
          <p:cNvPr id="3451" name="Shape 3451"/>
          <p:cNvSpPr/>
          <p:nvPr/>
        </p:nvSpPr>
        <p:spPr>
          <a:xfrm>
            <a:off x="7933200" y="3904349"/>
            <a:ext cx="4095361" cy="73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/>
            <a:r>
              <a:rPr lang="en-US" sz="4267" dirty="0"/>
              <a:t>L2 regression</a:t>
            </a:r>
            <a:endParaRPr sz="4267" dirty="0"/>
          </a:p>
        </p:txBody>
      </p:sp>
      <p:grpSp>
        <p:nvGrpSpPr>
          <p:cNvPr id="3" name="Group 2"/>
          <p:cNvGrpSpPr/>
          <p:nvPr/>
        </p:nvGrpSpPr>
        <p:grpSpPr>
          <a:xfrm>
            <a:off x="505348" y="6036719"/>
            <a:ext cx="6406731" cy="2024334"/>
            <a:chOff x="568517" y="5189668"/>
            <a:chExt cx="7207572" cy="2277376"/>
          </a:xfrm>
        </p:grpSpPr>
        <p:pic>
          <p:nvPicPr>
            <p:cNvPr id="3442" name="Screen Shot 2017-01-11 at 2.49.30 AM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473" y="5189668"/>
              <a:ext cx="2642616" cy="22768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52" name="Screen Shot 2017-01-11 at 2.48.58 AM.png"/>
            <p:cNvPicPr>
              <a:picLocks noChangeAspect="1"/>
            </p:cNvPicPr>
            <p:nvPr/>
          </p:nvPicPr>
          <p:blipFill>
            <a:blip r:embed="rId4"/>
            <a:srcRect l="15736" r="6678"/>
            <a:stretch>
              <a:fillRect/>
            </a:stretch>
          </p:blipFill>
          <p:spPr>
            <a:xfrm>
              <a:off x="568517" y="5189668"/>
              <a:ext cx="2731727" cy="227737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457" name="Group 3457"/>
            <p:cNvGrpSpPr/>
            <p:nvPr/>
          </p:nvGrpSpPr>
          <p:grpSpPr>
            <a:xfrm>
              <a:off x="3358536" y="5669436"/>
              <a:ext cx="1694122" cy="1349560"/>
              <a:chOff x="0" y="0"/>
              <a:chExt cx="2823535" cy="2249265"/>
            </a:xfrm>
          </p:grpSpPr>
          <p:sp>
            <p:nvSpPr>
              <p:cNvPr id="3453" name="Shape 3453"/>
              <p:cNvSpPr/>
              <p:nvPr/>
            </p:nvSpPr>
            <p:spPr>
              <a:xfrm>
                <a:off x="0" y="1124632"/>
                <a:ext cx="2823536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/>
                </a:pPr>
                <a:endParaRPr sz="1707"/>
              </a:p>
            </p:txBody>
          </p:sp>
          <p:sp>
            <p:nvSpPr>
              <p:cNvPr id="3454" name="Shape 3454"/>
              <p:cNvSpPr/>
              <p:nvPr/>
            </p:nvSpPr>
            <p:spPr>
              <a:xfrm rot="10800000">
                <a:off x="1219346" y="0"/>
                <a:ext cx="384844" cy="2249266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3455" name="Shape 3455"/>
              <p:cNvSpPr/>
              <p:nvPr/>
            </p:nvSpPr>
            <p:spPr>
              <a:xfrm rot="10800000">
                <a:off x="1784966" y="0"/>
                <a:ext cx="384844" cy="2249266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3456" name="Shape 3456"/>
              <p:cNvSpPr/>
              <p:nvPr/>
            </p:nvSpPr>
            <p:spPr>
              <a:xfrm rot="10800000">
                <a:off x="653729" y="0"/>
                <a:ext cx="384843" cy="2249266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</p:grpSp>
      <p:sp>
        <p:nvSpPr>
          <p:cNvPr id="3460" name="Shape 3460"/>
          <p:cNvSpPr/>
          <p:nvPr/>
        </p:nvSpPr>
        <p:spPr>
          <a:xfrm>
            <a:off x="131262" y="5492534"/>
            <a:ext cx="2760371" cy="5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844" dirty="0"/>
              <a:t>Super-resolution</a:t>
            </a:r>
          </a:p>
        </p:txBody>
      </p:sp>
      <p:sp>
        <p:nvSpPr>
          <p:cNvPr id="26" name="Shape 3451"/>
          <p:cNvSpPr/>
          <p:nvPr/>
        </p:nvSpPr>
        <p:spPr>
          <a:xfrm>
            <a:off x="7933200" y="6678964"/>
            <a:ext cx="4095361" cy="73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/>
            <a:r>
              <a:rPr lang="en-US" sz="4267" dirty="0"/>
              <a:t>L2 regression</a:t>
            </a:r>
            <a:endParaRPr sz="4267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3408" y="3089433"/>
            <a:ext cx="6520524" cy="2363431"/>
            <a:chOff x="442584" y="1580503"/>
            <a:chExt cx="7335590" cy="2658860"/>
          </a:xfrm>
        </p:grpSpPr>
        <p:pic>
          <p:nvPicPr>
            <p:cNvPr id="37" name="pasted-image.pdf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406" y="1745694"/>
              <a:ext cx="2715768" cy="23654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Screen Shot 2017-01-11 at 2.36.35 AM-filter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584" y="1580503"/>
              <a:ext cx="2960380" cy="265886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9" name="Group 3448"/>
            <p:cNvGrpSpPr/>
            <p:nvPr/>
          </p:nvGrpSpPr>
          <p:grpSpPr>
            <a:xfrm>
              <a:off x="3358536" y="2225709"/>
              <a:ext cx="1694122" cy="1349560"/>
              <a:chOff x="0" y="0"/>
              <a:chExt cx="2823535" cy="2249265"/>
            </a:xfrm>
          </p:grpSpPr>
          <p:sp>
            <p:nvSpPr>
              <p:cNvPr id="40" name="Shape 3444"/>
              <p:cNvSpPr/>
              <p:nvPr/>
            </p:nvSpPr>
            <p:spPr>
              <a:xfrm>
                <a:off x="0" y="1124632"/>
                <a:ext cx="2823536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/>
                </a:pPr>
                <a:endParaRPr sz="1707"/>
              </a:p>
            </p:txBody>
          </p:sp>
          <p:sp>
            <p:nvSpPr>
              <p:cNvPr id="41" name="Shape 3445"/>
              <p:cNvSpPr/>
              <p:nvPr/>
            </p:nvSpPr>
            <p:spPr>
              <a:xfrm rot="10800000">
                <a:off x="1219346" y="0"/>
                <a:ext cx="384844" cy="2249266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42" name="Shape 3446"/>
              <p:cNvSpPr/>
              <p:nvPr/>
            </p:nvSpPr>
            <p:spPr>
              <a:xfrm rot="10800000">
                <a:off x="1784966" y="0"/>
                <a:ext cx="384844" cy="2249266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43" name="Shape 3447"/>
              <p:cNvSpPr/>
              <p:nvPr/>
            </p:nvSpPr>
            <p:spPr>
              <a:xfrm rot="10800000">
                <a:off x="653729" y="0"/>
                <a:ext cx="384843" cy="2249266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190975" y="1548431"/>
            <a:ext cx="8622874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689" dirty="0"/>
              <a:t>Designing</a:t>
            </a:r>
            <a:r>
              <a:rPr lang="zh-CN" altLang="en-US" sz="5689" dirty="0"/>
              <a:t> </a:t>
            </a:r>
            <a:r>
              <a:rPr lang="en-US" altLang="zh-CN" sz="5689" dirty="0"/>
              <a:t>Loss</a:t>
            </a:r>
            <a:r>
              <a:rPr lang="zh-CN" altLang="en-US" sz="5689" dirty="0"/>
              <a:t> </a:t>
            </a:r>
            <a:r>
              <a:rPr lang="en-US" altLang="zh-CN" sz="5689" dirty="0"/>
              <a:t>Functions</a:t>
            </a:r>
            <a:endParaRPr lang="en-US" sz="5689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8BBD42-102B-8F4D-98F3-B20849BC8F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Shape 3449"/>
          <p:cNvSpPr/>
          <p:nvPr/>
        </p:nvSpPr>
        <p:spPr>
          <a:xfrm>
            <a:off x="25489" y="2636572"/>
            <a:ext cx="3085781" cy="5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844" dirty="0"/>
              <a:t>Image colorization</a:t>
            </a:r>
          </a:p>
        </p:txBody>
      </p:sp>
      <p:pic>
        <p:nvPicPr>
          <p:cNvPr id="3442" name="Screen Shot 2017-01-11 at 2.49.30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87" y="6036719"/>
            <a:ext cx="2348992" cy="2023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2" name="Screen Shot 2017-01-11 at 2.48.58 AM.png"/>
          <p:cNvPicPr>
            <a:picLocks noChangeAspect="1"/>
          </p:cNvPicPr>
          <p:nvPr/>
        </p:nvPicPr>
        <p:blipFill>
          <a:blip r:embed="rId4"/>
          <a:srcRect l="15736" r="6678"/>
          <a:stretch>
            <a:fillRect/>
          </a:stretch>
        </p:blipFill>
        <p:spPr>
          <a:xfrm>
            <a:off x="505349" y="6036719"/>
            <a:ext cx="2428202" cy="2024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7" name="Group 3457"/>
          <p:cNvGrpSpPr/>
          <p:nvPr/>
        </p:nvGrpSpPr>
        <p:grpSpPr>
          <a:xfrm>
            <a:off x="2985365" y="6463180"/>
            <a:ext cx="1505886" cy="1199609"/>
            <a:chOff x="0" y="0"/>
            <a:chExt cx="2823535" cy="2249265"/>
          </a:xfrm>
        </p:grpSpPr>
        <p:sp>
          <p:nvSpPr>
            <p:cNvPr id="3453" name="Shape 3453"/>
            <p:cNvSpPr/>
            <p:nvPr/>
          </p:nvSpPr>
          <p:spPr>
            <a:xfrm>
              <a:off x="0" y="1124632"/>
              <a:ext cx="28235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3454" name="Shape 3454"/>
            <p:cNvSpPr/>
            <p:nvPr/>
          </p:nvSpPr>
          <p:spPr>
            <a:xfrm rot="10800000">
              <a:off x="1219346" y="0"/>
              <a:ext cx="384844" cy="2249266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55" name="Shape 3455"/>
            <p:cNvSpPr/>
            <p:nvPr/>
          </p:nvSpPr>
          <p:spPr>
            <a:xfrm rot="10800000">
              <a:off x="1784966" y="0"/>
              <a:ext cx="384844" cy="2249266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56" name="Shape 3456"/>
            <p:cNvSpPr/>
            <p:nvPr/>
          </p:nvSpPr>
          <p:spPr>
            <a:xfrm rot="10800000">
              <a:off x="653729" y="0"/>
              <a:ext cx="384843" cy="2249266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sp>
        <p:nvSpPr>
          <p:cNvPr id="3460" name="Shape 3460"/>
          <p:cNvSpPr/>
          <p:nvPr/>
        </p:nvSpPr>
        <p:spPr>
          <a:xfrm>
            <a:off x="131262" y="5492534"/>
            <a:ext cx="2760371" cy="5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844" dirty="0"/>
              <a:t>Super-resolution</a:t>
            </a:r>
          </a:p>
        </p:txBody>
      </p:sp>
      <p:pic>
        <p:nvPicPr>
          <p:cNvPr id="37" name="pasted-image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16" y="3236270"/>
            <a:ext cx="2414016" cy="2102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Screen Shot 2017-01-11 at 2.36.35 AM-filter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08" y="3089433"/>
            <a:ext cx="2631449" cy="2363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" name="Group 3448"/>
          <p:cNvGrpSpPr/>
          <p:nvPr/>
        </p:nvGrpSpPr>
        <p:grpSpPr>
          <a:xfrm>
            <a:off x="2985365" y="3662949"/>
            <a:ext cx="1505886" cy="1199609"/>
            <a:chOff x="0" y="0"/>
            <a:chExt cx="2823535" cy="2249265"/>
          </a:xfrm>
        </p:grpSpPr>
        <p:sp>
          <p:nvSpPr>
            <p:cNvPr id="40" name="Shape 3444"/>
            <p:cNvSpPr/>
            <p:nvPr/>
          </p:nvSpPr>
          <p:spPr>
            <a:xfrm>
              <a:off x="0" y="1124632"/>
              <a:ext cx="28235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41" name="Shape 3445"/>
            <p:cNvSpPr/>
            <p:nvPr/>
          </p:nvSpPr>
          <p:spPr>
            <a:xfrm rot="10800000">
              <a:off x="1219346" y="0"/>
              <a:ext cx="384844" cy="2249266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42" name="Shape 3446"/>
            <p:cNvSpPr/>
            <p:nvPr/>
          </p:nvSpPr>
          <p:spPr>
            <a:xfrm rot="10800000">
              <a:off x="1784966" y="0"/>
              <a:ext cx="384844" cy="2249266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43" name="Shape 3447"/>
            <p:cNvSpPr/>
            <p:nvPr/>
          </p:nvSpPr>
          <p:spPr>
            <a:xfrm rot="10800000">
              <a:off x="653729" y="0"/>
              <a:ext cx="384843" cy="2249266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90975" y="1548431"/>
            <a:ext cx="8622874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689" dirty="0"/>
              <a:t>Designing</a:t>
            </a:r>
            <a:r>
              <a:rPr lang="zh-CN" altLang="en-US" sz="5689" dirty="0"/>
              <a:t> </a:t>
            </a:r>
            <a:r>
              <a:rPr lang="en-US" altLang="zh-CN" sz="5689" dirty="0"/>
              <a:t>Loss</a:t>
            </a:r>
            <a:r>
              <a:rPr lang="zh-CN" altLang="en-US" sz="5689" dirty="0"/>
              <a:t> </a:t>
            </a:r>
            <a:r>
              <a:rPr lang="en-US" altLang="zh-CN" sz="5689" dirty="0"/>
              <a:t>Functions</a:t>
            </a:r>
            <a:endParaRPr lang="en-US" sz="5689" dirty="0"/>
          </a:p>
        </p:txBody>
      </p:sp>
      <p:sp>
        <p:nvSpPr>
          <p:cNvPr id="23" name="Shape 3461"/>
          <p:cNvSpPr/>
          <p:nvPr/>
        </p:nvSpPr>
        <p:spPr>
          <a:xfrm>
            <a:off x="2406225" y="5276328"/>
            <a:ext cx="2401298" cy="40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600"/>
            </a:lvl1pPr>
          </a:lstStyle>
          <a:p>
            <a:pPr algn="ctr"/>
            <a:r>
              <a:rPr sz="2133" dirty="0"/>
              <a:t>[Zhang</a:t>
            </a:r>
            <a:r>
              <a:rPr lang="en-US" sz="2133" dirty="0"/>
              <a:t> et al. </a:t>
            </a:r>
            <a:r>
              <a:rPr sz="2133" dirty="0"/>
              <a:t>2016]</a:t>
            </a:r>
          </a:p>
        </p:txBody>
      </p:sp>
      <p:sp>
        <p:nvSpPr>
          <p:cNvPr id="24" name="Shape 3459"/>
          <p:cNvSpPr/>
          <p:nvPr/>
        </p:nvSpPr>
        <p:spPr>
          <a:xfrm>
            <a:off x="-31829" y="8046755"/>
            <a:ext cx="7846549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3600"/>
            </a:lvl1pPr>
          </a:lstStyle>
          <a:p>
            <a:pPr algn="ctr"/>
            <a:r>
              <a:rPr lang="en-US" sz="2133" dirty="0"/>
              <a:t>[</a:t>
            </a:r>
            <a:r>
              <a:rPr lang="en-US" sz="2133" dirty="0" err="1"/>
              <a:t>Gatys</a:t>
            </a:r>
            <a:r>
              <a:rPr lang="en-US" sz="2133" dirty="0"/>
              <a:t> et al., 2016], </a:t>
            </a:r>
            <a:r>
              <a:rPr sz="2133" dirty="0"/>
              <a:t>[Johnson</a:t>
            </a:r>
            <a:r>
              <a:rPr lang="en-US" sz="2133" dirty="0"/>
              <a:t> et al. </a:t>
            </a:r>
            <a:r>
              <a:rPr sz="2133" dirty="0"/>
              <a:t>2016]</a:t>
            </a:r>
            <a:endParaRPr lang="en-US" sz="2133" dirty="0"/>
          </a:p>
          <a:p>
            <a:pPr algn="ctr"/>
            <a:r>
              <a:rPr lang="en-US" sz="2133" dirty="0"/>
              <a:t> [</a:t>
            </a:r>
            <a:r>
              <a:rPr lang="en-US" sz="2133" dirty="0" err="1"/>
              <a:t>Dosovitskiy</a:t>
            </a:r>
            <a:r>
              <a:rPr lang="en-US" sz="2133" dirty="0"/>
              <a:t> and </a:t>
            </a:r>
            <a:r>
              <a:rPr lang="en-US" sz="2133" dirty="0" err="1"/>
              <a:t>Brox</a:t>
            </a:r>
            <a:r>
              <a:rPr lang="en-US" sz="2133" dirty="0"/>
              <a:t>. 2016]</a:t>
            </a:r>
            <a:endParaRPr sz="2133" dirty="0"/>
          </a:p>
        </p:txBody>
      </p:sp>
      <p:sp>
        <p:nvSpPr>
          <p:cNvPr id="25" name="Shape 3451"/>
          <p:cNvSpPr/>
          <p:nvPr/>
        </p:nvSpPr>
        <p:spPr>
          <a:xfrm>
            <a:off x="7933200" y="3576151"/>
            <a:ext cx="4095361" cy="138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r>
              <a:rPr lang="en-US" sz="2844" u="sng" dirty="0"/>
              <a:t>Classification Loss: </a:t>
            </a:r>
          </a:p>
          <a:p>
            <a:r>
              <a:rPr sz="2844" dirty="0"/>
              <a:t>Cross entropy objective, with colorfulness term</a:t>
            </a:r>
          </a:p>
        </p:txBody>
      </p:sp>
      <p:sp>
        <p:nvSpPr>
          <p:cNvPr id="27" name="Shape 3458"/>
          <p:cNvSpPr/>
          <p:nvPr/>
        </p:nvSpPr>
        <p:spPr>
          <a:xfrm>
            <a:off x="7933200" y="6353889"/>
            <a:ext cx="4095361" cy="138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r>
              <a:rPr lang="en-US" sz="2844" u="sng" dirty="0"/>
              <a:t>Feature/Perceptual loss</a:t>
            </a:r>
          </a:p>
          <a:p>
            <a:r>
              <a:rPr sz="2844" dirty="0"/>
              <a:t>Deep feature covariance matching objective</a:t>
            </a:r>
          </a:p>
        </p:txBody>
      </p:sp>
      <p:pic>
        <p:nvPicPr>
          <p:cNvPr id="29" name="pasted-image.pdf"/>
          <p:cNvPicPr>
            <a:picLocks noChangeAspect="1"/>
          </p:cNvPicPr>
          <p:nvPr/>
        </p:nvPicPr>
        <p:blipFill rotWithShape="1">
          <a:blip r:embed="rId7"/>
          <a:srcRect l="1456" t="1163" r="1"/>
          <a:stretch/>
        </p:blipFill>
        <p:spPr>
          <a:xfrm>
            <a:off x="4499916" y="3236269"/>
            <a:ext cx="2405874" cy="2105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Screen Shot 2017-01-11 at 2.49.30 AM.png"/>
          <p:cNvPicPr>
            <a:picLocks noChangeAspect="1"/>
          </p:cNvPicPr>
          <p:nvPr/>
        </p:nvPicPr>
        <p:blipFill>
          <a:blip r:embed="rId8"/>
          <a:srcRect l="17628" r="7894"/>
          <a:stretch>
            <a:fillRect/>
          </a:stretch>
        </p:blipFill>
        <p:spPr>
          <a:xfrm>
            <a:off x="4563087" y="6036257"/>
            <a:ext cx="2350740" cy="20243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AD33E-1916-2346-A23E-9107695DDA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1791" y="3598925"/>
            <a:ext cx="4291560" cy="995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6" dirty="0" err="1">
                <a:latin typeface="Helvetica Light" charset="0"/>
                <a:ea typeface="Helvetica Light" charset="0"/>
                <a:cs typeface="Helvetica Light" charset="0"/>
              </a:rPr>
              <a:t>Gatys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 et al. In CVPR, 2016.</a:t>
            </a:r>
          </a:p>
          <a:p>
            <a:pPr algn="ctr"/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Johnson et al. In ECCV, 2016. </a:t>
            </a:r>
          </a:p>
          <a:p>
            <a:pPr algn="ctr"/>
            <a:r>
              <a:rPr lang="en-US" sz="1956" dirty="0" err="1">
                <a:latin typeface="Helvetica Light" charset="0"/>
                <a:ea typeface="Helvetica Light" charset="0"/>
                <a:cs typeface="Helvetica Light" charset="0"/>
              </a:rPr>
              <a:t>Dosovitskiy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 and </a:t>
            </a:r>
            <a:r>
              <a:rPr lang="en-US" sz="1956" dirty="0" err="1">
                <a:latin typeface="Helvetica Light" charset="0"/>
                <a:ea typeface="Helvetica Light" charset="0"/>
                <a:cs typeface="Helvetica Light" charset="0"/>
              </a:rPr>
              <a:t>Brox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. In NIPS, 2016.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0225" y="6679780"/>
            <a:ext cx="3847528" cy="393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Chen and </a:t>
            </a:r>
            <a:r>
              <a:rPr lang="en-US" sz="1956" dirty="0" err="1">
                <a:latin typeface="Helvetica Light" charset="0"/>
                <a:ea typeface="Helvetica Light" charset="0"/>
                <a:cs typeface="Helvetica Light" charset="0"/>
              </a:rPr>
              <a:t>Koltun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. In ICCV, 2017.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76453" y="2715265"/>
            <a:ext cx="8539038" cy="2752203"/>
            <a:chOff x="4009175" y="1402561"/>
            <a:chExt cx="8005348" cy="25801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9175" y="1402561"/>
              <a:ext cx="3440253" cy="25801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4270" y="1402561"/>
              <a:ext cx="3440253" cy="2580190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7579357" y="2227448"/>
              <a:ext cx="864984" cy="930417"/>
            </a:xfrm>
            <a:prstGeom prst="rightArrow">
              <a:avLst>
                <a:gd name="adj1" fmla="val 49264"/>
                <a:gd name="adj2" fmla="val 46922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43285" y="5876577"/>
            <a:ext cx="8572207" cy="2000362"/>
            <a:chOff x="3326271" y="4250541"/>
            <a:chExt cx="8688252" cy="20274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50121" b="50000"/>
            <a:stretch/>
          </p:blipFill>
          <p:spPr>
            <a:xfrm>
              <a:off x="8044405" y="4250541"/>
              <a:ext cx="3970118" cy="20274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50049" b="50000"/>
            <a:stretch/>
          </p:blipFill>
          <p:spPr>
            <a:xfrm>
              <a:off x="3326271" y="4250541"/>
              <a:ext cx="3975794" cy="2027441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7395443" y="4939324"/>
              <a:ext cx="590309" cy="649874"/>
            </a:xfrm>
            <a:prstGeom prst="rightArrow">
              <a:avLst>
                <a:gd name="adj1" fmla="val 49264"/>
                <a:gd name="adj2" fmla="val 46922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559DE8-C9E4-234E-93B8-E0437EAB95A9}"/>
              </a:ext>
            </a:extLst>
          </p:cNvPr>
          <p:cNvSpPr txBox="1"/>
          <p:nvPr/>
        </p:nvSpPr>
        <p:spPr>
          <a:xfrm>
            <a:off x="3489411" y="1548431"/>
            <a:ext cx="6026010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689" dirty="0"/>
              <a:t>“Perceptual Loss”</a:t>
            </a:r>
            <a:endParaRPr lang="en-US" sz="5689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E842E2-F69D-164F-A6F7-71B6E95B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37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89" dirty="0"/>
              <a:t>CNNs as a Perceptual Metric</a:t>
            </a: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9475937" y="4509987"/>
            <a:ext cx="2745292" cy="122532"/>
            <a:chOff x="3077654" y="4244211"/>
            <a:chExt cx="2048704" cy="91440"/>
          </a:xfrm>
        </p:grpSpPr>
        <p:sp>
          <p:nvSpPr>
            <p:cNvPr id="6" name="Rectangle 5"/>
            <p:cNvSpPr/>
            <p:nvPr/>
          </p:nvSpPr>
          <p:spPr>
            <a:xfrm>
              <a:off x="3386992" y="4244211"/>
              <a:ext cx="329184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04047" y="4244211"/>
              <a:ext cx="493776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77654" y="4244211"/>
              <a:ext cx="221467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385694" y="4244211"/>
              <a:ext cx="740664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-326598" y="3766122"/>
            <a:ext cx="2745292" cy="1610266"/>
            <a:chOff x="525575" y="891996"/>
            <a:chExt cx="2048704" cy="1908585"/>
          </a:xfrm>
        </p:grpSpPr>
        <p:sp>
          <p:nvSpPr>
            <p:cNvPr id="11" name="Rectangle 10"/>
            <p:cNvSpPr/>
            <p:nvPr/>
          </p:nvSpPr>
          <p:spPr>
            <a:xfrm>
              <a:off x="834913" y="1369142"/>
              <a:ext cx="329184" cy="9542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51968" y="1607715"/>
              <a:ext cx="493776" cy="4771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5575" y="891996"/>
              <a:ext cx="221467" cy="19085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33615" y="1727002"/>
              <a:ext cx="740664" cy="238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15" name="Group 14"/>
          <p:cNvGrpSpPr/>
          <p:nvPr/>
        </p:nvGrpSpPr>
        <p:grpSpPr>
          <a:xfrm rot="16200000">
            <a:off x="4688968" y="3766122"/>
            <a:ext cx="2745292" cy="1610267"/>
            <a:chOff x="3077654" y="1965575"/>
            <a:chExt cx="2048704" cy="1908585"/>
          </a:xfrm>
        </p:grpSpPr>
        <p:sp>
          <p:nvSpPr>
            <p:cNvPr id="16" name="Rectangle 15"/>
            <p:cNvSpPr/>
            <p:nvPr/>
          </p:nvSpPr>
          <p:spPr>
            <a:xfrm>
              <a:off x="3386992" y="2442721"/>
              <a:ext cx="329184" cy="9542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04047" y="2681294"/>
              <a:ext cx="493776" cy="4771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77654" y="1965575"/>
              <a:ext cx="221467" cy="190858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85694" y="2800581"/>
              <a:ext cx="740664" cy="2385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21" name="Group 20"/>
          <p:cNvGrpSpPr/>
          <p:nvPr/>
        </p:nvGrpSpPr>
        <p:grpSpPr>
          <a:xfrm rot="16200000">
            <a:off x="725372" y="4752787"/>
            <a:ext cx="636245" cy="633459"/>
            <a:chOff x="1913898" y="2187954"/>
            <a:chExt cx="474805" cy="472725"/>
          </a:xfrm>
        </p:grpSpPr>
        <p:sp>
          <p:nvSpPr>
            <p:cNvPr id="22" name="Rectangle 21"/>
            <p:cNvSpPr/>
            <p:nvPr/>
          </p:nvSpPr>
          <p:spPr>
            <a:xfrm>
              <a:off x="1913898" y="2187954"/>
              <a:ext cx="474805" cy="4727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87" baseline="-25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 rot="5400000">
                  <a:off x="1973742" y="2207078"/>
                  <a:ext cx="402564" cy="411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987" i="1">
                            <a:latin typeface="Cambria Math" charset="0"/>
                          </a:rPr>
                          <m:t>𝐹</m:t>
                        </m:r>
                      </m:oMath>
                    </m:oMathPara>
                  </a14:m>
                  <a:endParaRPr lang="en-US" sz="298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973742" y="2207078"/>
                  <a:ext cx="402564" cy="411944"/>
                </a:xfrm>
                <a:prstGeom prst="rect">
                  <a:avLst/>
                </a:prstGeom>
                <a:blipFill>
                  <a:blip r:embed="rId2"/>
                  <a:stretch>
                    <a:fillRect l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Straight Connector 23"/>
          <p:cNvCxnSpPr>
            <a:stCxn id="18" idx="2"/>
          </p:cNvCxnSpPr>
          <p:nvPr/>
        </p:nvCxnSpPr>
        <p:spPr>
          <a:xfrm flipV="1">
            <a:off x="1851183" y="5795514"/>
            <a:ext cx="3405300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2"/>
          </p:cNvCxnSpPr>
          <p:nvPr/>
        </p:nvCxnSpPr>
        <p:spPr>
          <a:xfrm>
            <a:off x="1448615" y="5308828"/>
            <a:ext cx="4210432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2"/>
          </p:cNvCxnSpPr>
          <p:nvPr/>
        </p:nvCxnSpPr>
        <p:spPr>
          <a:xfrm>
            <a:off x="1247332" y="4639691"/>
            <a:ext cx="4612998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46690" y="3694859"/>
            <a:ext cx="4814283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6200000">
            <a:off x="1662753" y="3766121"/>
            <a:ext cx="2745292" cy="1610266"/>
            <a:chOff x="525575" y="3051346"/>
            <a:chExt cx="2048704" cy="1908585"/>
          </a:xfrm>
        </p:grpSpPr>
        <p:sp>
          <p:nvSpPr>
            <p:cNvPr id="29" name="Rectangle 28"/>
            <p:cNvSpPr/>
            <p:nvPr/>
          </p:nvSpPr>
          <p:spPr>
            <a:xfrm>
              <a:off x="834913" y="3528492"/>
              <a:ext cx="329184" cy="9542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51968" y="3767065"/>
              <a:ext cx="493776" cy="4771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5575" y="3051346"/>
              <a:ext cx="221467" cy="19085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33615" y="3886352"/>
              <a:ext cx="740664" cy="238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34" name="Group 33"/>
          <p:cNvGrpSpPr/>
          <p:nvPr/>
        </p:nvGrpSpPr>
        <p:grpSpPr>
          <a:xfrm rot="16200000">
            <a:off x="2719835" y="4752792"/>
            <a:ext cx="636244" cy="633458"/>
            <a:chOff x="1913898" y="2187954"/>
            <a:chExt cx="474805" cy="472725"/>
          </a:xfrm>
        </p:grpSpPr>
        <p:sp>
          <p:nvSpPr>
            <p:cNvPr id="35" name="Rectangle 34"/>
            <p:cNvSpPr/>
            <p:nvPr/>
          </p:nvSpPr>
          <p:spPr>
            <a:xfrm>
              <a:off x="1913898" y="2187954"/>
              <a:ext cx="474805" cy="4727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87" baseline="-25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 rot="5400000">
                  <a:off x="1973740" y="2211553"/>
                  <a:ext cx="402565" cy="4119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987" i="1">
                            <a:latin typeface="Cambria Math" charset="0"/>
                          </a:rPr>
                          <m:t>𝐹</m:t>
                        </m:r>
                      </m:oMath>
                    </m:oMathPara>
                  </a14:m>
                  <a:endParaRPr lang="en-US" sz="2987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973740" y="2211553"/>
                  <a:ext cx="402565" cy="411945"/>
                </a:xfrm>
                <a:prstGeom prst="rect">
                  <a:avLst/>
                </a:prstGeom>
                <a:blipFill>
                  <a:blip r:embed="rId3"/>
                  <a:stretch>
                    <a:fillRect l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ectangle 36"/>
          <p:cNvSpPr/>
          <p:nvPr/>
        </p:nvSpPr>
        <p:spPr>
          <a:xfrm>
            <a:off x="3543382" y="4188216"/>
            <a:ext cx="1899340" cy="86287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Normalize, Subtract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866748" y="5795516"/>
            <a:ext cx="3920572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464182" y="5308826"/>
            <a:ext cx="4323137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262898" y="4639689"/>
            <a:ext cx="4524421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162256" y="3694858"/>
            <a:ext cx="4625062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593210" y="4191107"/>
            <a:ext cx="2702463" cy="8599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2133" baseline="-25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norm,</a:t>
            </a:r>
          </a:p>
          <a:p>
            <a:pPr algn="ctr"/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Spatial average</a:t>
            </a:r>
          </a:p>
        </p:txBody>
      </p:sp>
      <p:sp>
        <p:nvSpPr>
          <p:cNvPr id="48" name="Rectangle 47"/>
          <p:cNvSpPr/>
          <p:nvPr/>
        </p:nvSpPr>
        <p:spPr>
          <a:xfrm rot="16200000">
            <a:off x="12372664" y="4733732"/>
            <a:ext cx="296769" cy="122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3"/>
          </a:p>
        </p:txBody>
      </p:sp>
      <p:cxnSp>
        <p:nvCxnSpPr>
          <p:cNvPr id="49" name="Straight Connector 48"/>
          <p:cNvCxnSpPr/>
          <p:nvPr/>
        </p:nvCxnSpPr>
        <p:spPr>
          <a:xfrm>
            <a:off x="10922882" y="4794998"/>
            <a:ext cx="1536900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49697" y="5883988"/>
                <a:ext cx="11448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97" y="5883988"/>
                <a:ext cx="1144865" cy="584775"/>
              </a:xfrm>
              <a:prstGeom prst="rect">
                <a:avLst/>
              </a:prstGeom>
              <a:blipFill>
                <a:blip r:embed="rId4"/>
                <a:stretch>
                  <a:fillRect l="-4396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795131" y="5883988"/>
                <a:ext cx="5346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131" y="5883988"/>
                <a:ext cx="534698" cy="584775"/>
              </a:xfrm>
              <a:prstGeom prst="rect">
                <a:avLst/>
              </a:prstGeom>
              <a:blipFill>
                <a:blip r:embed="rId5"/>
                <a:stretch>
                  <a:fillRect l="-930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11187160" y="4430001"/>
            <a:ext cx="891218" cy="7372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Avg</a:t>
            </a:r>
            <a:endParaRPr lang="en-US" sz="2133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244480" y="4910745"/>
                <a:ext cx="535605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60" i="1"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sz="256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6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480" y="4910745"/>
                <a:ext cx="535605" cy="486287"/>
              </a:xfrm>
              <a:prstGeom prst="rect">
                <a:avLst/>
              </a:prstGeom>
              <a:blipFill>
                <a:blip r:embed="rId6"/>
                <a:stretch>
                  <a:fillRect l="-11628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479053" y="6654432"/>
            <a:ext cx="12046695" cy="12014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(1) How well do “perceptual losses” describe perception?</a:t>
            </a:r>
          </a:p>
          <a:p>
            <a:pPr algn="ctr"/>
            <a:r>
              <a:rPr lang="en-US" sz="2987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(2) Does it have to be the VGG network pre-trained on classification?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66815" y="8140446"/>
            <a:ext cx="1113798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33" i="1" dirty="0">
                <a:latin typeface="Helvetica Light" charset="0"/>
                <a:ea typeface="Helvetica Light" charset="0"/>
                <a:cs typeface="Helvetica Light" charset="0"/>
              </a:rPr>
              <a:t>c.f.  </a:t>
            </a:r>
            <a:r>
              <a:rPr lang="en-US" sz="2133" dirty="0" err="1">
                <a:latin typeface="Helvetica Light" charset="0"/>
                <a:ea typeface="Helvetica Light" charset="0"/>
                <a:cs typeface="Helvetica Light" charset="0"/>
              </a:rPr>
              <a:t>Gatys</a:t>
            </a:r>
            <a:r>
              <a:rPr lang="en-US" sz="2133" dirty="0">
                <a:latin typeface="Helvetica Light" charset="0"/>
                <a:ea typeface="Helvetica Light" charset="0"/>
                <a:cs typeface="Helvetica Light" charset="0"/>
              </a:rPr>
              <a:t> et al. CVPR 2016. Johnson et al. ECCV 2016. Dosovitskiy and Brox. NIPS 2016.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252" y="7247072"/>
            <a:ext cx="11816300" cy="48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3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C2653-5038-E140-AB8A-96E62EE2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4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8" grpId="0" animBg="1"/>
      <p:bldP spid="50" grpId="0"/>
      <p:bldP spid="51" grpId="0"/>
      <p:bldP spid="53" grpId="0" animBg="1"/>
      <p:bldP spid="54" grpId="0"/>
      <p:bldP spid="64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944" y="6532506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Perceptual Loss</a:t>
            </a:r>
          </a:p>
        </p:txBody>
      </p:sp>
      <p:pic>
        <p:nvPicPr>
          <p:cNvPr id="42" name="pasted-image-enhanced.png"/>
          <p:cNvPicPr>
            <a:picLocks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32"/>
          <a:stretch/>
        </p:blipFill>
        <p:spPr>
          <a:xfrm>
            <a:off x="6304549" y="3020594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473014" y="2474431"/>
            <a:ext cx="1733974" cy="2704796"/>
            <a:chOff x="1713758" y="1412134"/>
            <a:chExt cx="1950721" cy="3042896"/>
          </a:xfrm>
        </p:grpSpPr>
        <p:pic>
          <p:nvPicPr>
            <p:cNvPr id="40" name="pasted-image-filtered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758" y="2026568"/>
              <a:ext cx="1950721" cy="1947672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389577" y="1412134"/>
                  <a:ext cx="599083" cy="719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556">
                            <a:latin typeface="Cambria Math" panose="02040503050406030204" pitchFamily="18" charset="0"/>
                          </a:rPr>
                          <m:t>x</m:t>
                        </m:r>
                      </m:oMath>
                    </m:oMathPara>
                  </a14:m>
                  <a:endParaRPr lang="en-US" sz="3556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9577" y="1412134"/>
                  <a:ext cx="599083" cy="719476"/>
                </a:xfrm>
                <a:prstGeom prst="rect">
                  <a:avLst/>
                </a:prstGeom>
                <a:blipFill>
                  <a:blip r:embed="rId6"/>
                  <a:stretch>
                    <a:fillRect l="-23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Box 72"/>
            <p:cNvSpPr txBox="1"/>
            <p:nvPr/>
          </p:nvSpPr>
          <p:spPr>
            <a:xfrm>
              <a:off x="1714712" y="3920220"/>
              <a:ext cx="1948813" cy="53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Input</a:t>
              </a:r>
              <a:endParaRPr lang="en-US" sz="2489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88419" y="2474431"/>
            <a:ext cx="2563522" cy="2704796"/>
            <a:chOff x="6624473" y="1412134"/>
            <a:chExt cx="2883963" cy="3042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7397221" y="1412134"/>
                  <a:ext cx="1338467" cy="719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556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sz="3556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556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56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556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221" y="1412134"/>
                  <a:ext cx="1338467" cy="719476"/>
                </a:xfrm>
                <a:prstGeom prst="rect">
                  <a:avLst/>
                </a:prstGeom>
                <a:blipFill>
                  <a:blip r:embed="rId7"/>
                  <a:stretch>
                    <a:fillRect l="-4211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/>
            <p:cNvSpPr txBox="1"/>
            <p:nvPr/>
          </p:nvSpPr>
          <p:spPr>
            <a:xfrm>
              <a:off x="6624473" y="3920220"/>
              <a:ext cx="2883963" cy="53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89" dirty="0"/>
                <a:t>Predicted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output</a:t>
              </a:r>
              <a:endParaRPr lang="en-US" sz="2489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76719" y="3155777"/>
            <a:ext cx="2130332" cy="1882352"/>
            <a:chOff x="3967927" y="2178649"/>
            <a:chExt cx="2396624" cy="2117646"/>
          </a:xfrm>
        </p:grpSpPr>
        <p:sp>
          <p:nvSpPr>
            <p:cNvPr id="44" name="Shape 3585"/>
            <p:cNvSpPr/>
            <p:nvPr/>
          </p:nvSpPr>
          <p:spPr>
            <a:xfrm>
              <a:off x="3967927" y="3000404"/>
              <a:ext cx="2396624" cy="1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  <a:tailEnd type="stealth"/>
            </a:ln>
          </p:spPr>
          <p:txBody>
            <a:bodyPr lIns="38100" tIns="38100" rIns="38100" bIns="38100" anchor="ctr"/>
            <a:lstStyle/>
            <a:p>
              <a:pPr>
                <a:defRPr sz="3200"/>
              </a:pPr>
              <a:endParaRPr sz="1707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552552" y="2178649"/>
              <a:ext cx="1227374" cy="1643510"/>
              <a:chOff x="1698576" y="4100923"/>
              <a:chExt cx="2232248" cy="2395644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1698576" y="4100923"/>
                <a:ext cx="2232248" cy="2395644"/>
                <a:chOff x="2343849" y="5126918"/>
                <a:chExt cx="909648" cy="1349561"/>
              </a:xfrm>
            </p:grpSpPr>
            <p:sp>
              <p:nvSpPr>
                <p:cNvPr id="70" name="Shape 3567"/>
                <p:cNvSpPr/>
                <p:nvPr/>
              </p:nvSpPr>
              <p:spPr>
                <a:xfrm rot="10800000">
                  <a:off x="2683219" y="5126918"/>
                  <a:ext cx="230906" cy="134956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707"/>
                </a:p>
              </p:txBody>
            </p:sp>
            <p:sp>
              <p:nvSpPr>
                <p:cNvPr id="71" name="Shape 3568"/>
                <p:cNvSpPr/>
                <p:nvPr/>
              </p:nvSpPr>
              <p:spPr>
                <a:xfrm rot="10800000">
                  <a:off x="3022591" y="5126918"/>
                  <a:ext cx="230906" cy="134956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707"/>
                </a:p>
              </p:txBody>
            </p:sp>
            <p:sp>
              <p:nvSpPr>
                <p:cNvPr id="72" name="Shape 3569"/>
                <p:cNvSpPr/>
                <p:nvPr/>
              </p:nvSpPr>
              <p:spPr>
                <a:xfrm rot="10800000">
                  <a:off x="2343849" y="5126919"/>
                  <a:ext cx="230906" cy="134956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707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/>
                  <p:cNvSpPr/>
                  <p:nvPr/>
                </p:nvSpPr>
                <p:spPr>
                  <a:xfrm>
                    <a:off x="1967741" y="4754805"/>
                    <a:ext cx="1675051" cy="108788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4445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oMath>
                      </m:oMathPara>
                    </a14:m>
                    <a:endParaRPr lang="en-US" sz="4445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Rectangle 6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67741" y="4754805"/>
                    <a:ext cx="1675051" cy="108788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5" name="Shape 3565"/>
            <p:cNvSpPr/>
            <p:nvPr/>
          </p:nvSpPr>
          <p:spPr>
            <a:xfrm>
              <a:off x="4314142" y="3778797"/>
              <a:ext cx="1704193" cy="517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r>
                <a:rPr sz="2489" dirty="0"/>
                <a:t>Generator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8049051" y="3292923"/>
                <a:ext cx="2880789" cy="1186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720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7111" i="1" dirty="0" smtClean="0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7111" b="0" i="0" dirty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altLang="zh-CN" sz="7111" b="0" i="1" dirty="0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7111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051" y="3292923"/>
                <a:ext cx="2880789" cy="1186607"/>
              </a:xfrm>
              <a:prstGeom prst="rect">
                <a:avLst/>
              </a:prstGeom>
              <a:blipFill>
                <a:blip r:embed="rId9"/>
                <a:stretch>
                  <a:fillRect l="-9211" r="-439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4798280" y="3286062"/>
                <a:ext cx="181492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7200" smtClean="0">
                          <a:latin typeface="Cambria Math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altLang="zh-CN" sz="7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altLang="zh-CN" sz="7200" b="0" i="0" smtClean="0">
                          <a:latin typeface="Cambria Math" panose="02040503050406030204" pitchFamily="18" charset="0"/>
                        </a:rPr>
                        <m:t>( 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280" y="3286062"/>
                <a:ext cx="1814920" cy="1200329"/>
              </a:xfrm>
              <a:prstGeom prst="rect">
                <a:avLst/>
              </a:prstGeom>
              <a:blipFill>
                <a:blip r:embed="rId10"/>
                <a:stretch>
                  <a:fillRect l="-17361" t="-4167" r="-5556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329805" y="3286062"/>
                <a:ext cx="111601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7200" b="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7200" dirty="0">
                          <a:latin typeface="Cambria Math" charset="0"/>
                        </a:rPr>
                        <m:t>|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9805" y="3286062"/>
                <a:ext cx="1116011" cy="1200329"/>
              </a:xfrm>
              <a:prstGeom prst="rect">
                <a:avLst/>
              </a:prstGeom>
              <a:blipFill>
                <a:blip r:embed="rId11"/>
                <a:stretch>
                  <a:fillRect l="-30682" r="-5682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0612869" y="2462537"/>
            <a:ext cx="1748897" cy="2700618"/>
            <a:chOff x="10041818" y="1416834"/>
            <a:chExt cx="1967509" cy="3038196"/>
          </a:xfrm>
        </p:grpSpPr>
        <p:sp>
          <p:nvSpPr>
            <p:cNvPr id="79" name="TextBox 78"/>
            <p:cNvSpPr txBox="1"/>
            <p:nvPr/>
          </p:nvSpPr>
          <p:spPr>
            <a:xfrm>
              <a:off x="10203783" y="3920220"/>
              <a:ext cx="1805544" cy="53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89" dirty="0"/>
                <a:t>GT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output</a:t>
              </a:r>
              <a:endParaRPr lang="en-US" sz="2489" dirty="0"/>
            </a:p>
          </p:txBody>
        </p:sp>
        <p:pic>
          <p:nvPicPr>
            <p:cNvPr id="80" name="pasted-image-enhanced.png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818" y="2026568"/>
              <a:ext cx="1947672" cy="1947672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10711606" y="1416834"/>
                  <a:ext cx="608100" cy="719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3556">
                            <a:latin typeface="Cambria Math" charset="0"/>
                          </a:rPr>
                          <m:t>y</m:t>
                        </m:r>
                      </m:oMath>
                    </m:oMathPara>
                  </a14:m>
                  <a:endParaRPr lang="en-US" sz="3556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1606" y="1416834"/>
                  <a:ext cx="608100" cy="719476"/>
                </a:xfrm>
                <a:prstGeom prst="rect">
                  <a:avLst/>
                </a:prstGeom>
                <a:blipFill>
                  <a:blip r:embed="rId13"/>
                  <a:stretch>
                    <a:fillRect l="-11628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DDC0BAED-6488-DD42-8D6E-C1D8C197A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</p:spPr>
        <p:txBody>
          <a:bodyPr>
            <a:normAutofit/>
          </a:bodyPr>
          <a:lstStyle/>
          <a:p>
            <a:r>
              <a:rPr lang="en-US" sz="5689" dirty="0"/>
              <a:t>CNNs as a Perceptual 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D2B00-EAD2-7D4F-B779-C3039ACBD920}"/>
              </a:ext>
            </a:extLst>
          </p:cNvPr>
          <p:cNvSpPr txBox="1"/>
          <p:nvPr/>
        </p:nvSpPr>
        <p:spPr>
          <a:xfrm>
            <a:off x="8556236" y="3683429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4D5D1-2323-BA4B-92C7-1F879434917A}"/>
              </a:ext>
            </a:extLst>
          </p:cNvPr>
          <p:cNvSpPr txBox="1"/>
          <p:nvPr/>
        </p:nvSpPr>
        <p:spPr>
          <a:xfrm>
            <a:off x="1868311" y="5380604"/>
            <a:ext cx="94897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 is a deep network (e.g., ImageNet classifier)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FC4E23-AB86-1544-9FA5-ECD318FB72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42" y="7100983"/>
            <a:ext cx="10634877" cy="1686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D8E0D2-EFF7-9245-A852-CD11686346E9}"/>
              </a:ext>
            </a:extLst>
          </p:cNvPr>
          <p:cNvSpPr txBox="1"/>
          <p:nvPr/>
        </p:nvSpPr>
        <p:spPr>
          <a:xfrm>
            <a:off x="4912707" y="6865021"/>
            <a:ext cx="9249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weight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C9A207-74C0-F54F-A718-AAE356D8EC80}"/>
              </a:ext>
            </a:extLst>
          </p:cNvPr>
          <p:cNvSpPr txBox="1"/>
          <p:nvPr/>
        </p:nvSpPr>
        <p:spPr>
          <a:xfrm>
            <a:off x="5427177" y="8791552"/>
            <a:ext cx="57499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number of elements in the 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)-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layer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E4E552-5F5C-9F43-8EAE-829F291CDD1B}"/>
              </a:ext>
            </a:extLst>
          </p:cNvPr>
          <p:cNvSpPr txBox="1"/>
          <p:nvPr/>
        </p:nvSpPr>
        <p:spPr>
          <a:xfrm>
            <a:off x="7106383" y="6955979"/>
            <a:ext cx="14891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)-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layer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C407B7-A0CC-DF43-A359-041A01C1F6B8}"/>
              </a:ext>
            </a:extLst>
          </p:cNvPr>
          <p:cNvCxnSpPr/>
          <p:nvPr/>
        </p:nvCxnSpPr>
        <p:spPr>
          <a:xfrm flipH="1">
            <a:off x="5276335" y="7292444"/>
            <a:ext cx="98854" cy="37169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0AA394-AAEC-9C4A-BD52-E655C031ACAC}"/>
              </a:ext>
            </a:extLst>
          </p:cNvPr>
          <p:cNvCxnSpPr/>
          <p:nvPr/>
        </p:nvCxnSpPr>
        <p:spPr>
          <a:xfrm flipH="1" flipV="1">
            <a:off x="6318477" y="8538519"/>
            <a:ext cx="1861696" cy="24881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8A09B1-DAD3-0148-923B-738F2099707E}"/>
              </a:ext>
            </a:extLst>
          </p:cNvPr>
          <p:cNvCxnSpPr>
            <a:cxnSpLocks/>
          </p:cNvCxnSpPr>
          <p:nvPr/>
        </p:nvCxnSpPr>
        <p:spPr>
          <a:xfrm flipH="1">
            <a:off x="6898168" y="7336945"/>
            <a:ext cx="272012" cy="32719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4C598-C900-3C44-AABF-8EC96043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41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6" grpId="0"/>
      <p:bldP spid="77" grpId="0"/>
      <p:bldP spid="78" grpId="0"/>
      <p:bldP spid="11" grpId="0"/>
      <p:bldP spid="15" grpId="0"/>
      <p:bldP spid="41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89" dirty="0"/>
              <a:t>What has a CNN Learned?</a:t>
            </a:r>
          </a:p>
        </p:txBody>
      </p:sp>
      <p:pic>
        <p:nvPicPr>
          <p:cNvPr id="33" name="Picture 32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BAE136B1-DB2E-484E-AFBC-E1F42C1E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88" y="1895904"/>
            <a:ext cx="10579100" cy="70739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E28E90DA-F123-8A46-BCFB-50D5B3668CE8}"/>
              </a:ext>
            </a:extLst>
          </p:cNvPr>
          <p:cNvSpPr/>
          <p:nvPr/>
        </p:nvSpPr>
        <p:spPr>
          <a:xfrm>
            <a:off x="8958499" y="9309100"/>
            <a:ext cx="4046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56" dirty="0" err="1">
                <a:latin typeface="Helvetica Light" charset="0"/>
                <a:ea typeface="Helvetica Light" charset="0"/>
                <a:cs typeface="Helvetica Light" charset="0"/>
              </a:rPr>
              <a:t>Zeiler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 and </a:t>
            </a:r>
            <a:r>
              <a:rPr lang="en-US" sz="2000" dirty="0"/>
              <a:t>Fergus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. In ECCV, 2014.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0D707-80E9-DA4D-A109-47C9CCFC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0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89" dirty="0"/>
              <a:t>What has a CNN Learned?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C495AAF-A355-2C42-828B-AC5475B7B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21" y="1998019"/>
            <a:ext cx="8648758" cy="4872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D18F73-EBA4-684F-9BF7-DD275B728549}"/>
              </a:ext>
            </a:extLst>
          </p:cNvPr>
          <p:cNvSpPr/>
          <p:nvPr/>
        </p:nvSpPr>
        <p:spPr>
          <a:xfrm>
            <a:off x="8958499" y="9309100"/>
            <a:ext cx="4046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56" dirty="0" err="1">
                <a:latin typeface="Helvetica Light" charset="0"/>
                <a:ea typeface="Helvetica Light" charset="0"/>
                <a:cs typeface="Helvetica Light" charset="0"/>
              </a:rPr>
              <a:t>Zeiler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 and </a:t>
            </a:r>
            <a:r>
              <a:rPr lang="en-US" sz="2000" dirty="0"/>
              <a:t>Fergus</a:t>
            </a:r>
            <a:r>
              <a:rPr lang="en-US" sz="1956" dirty="0">
                <a:latin typeface="Helvetica Light" charset="0"/>
                <a:ea typeface="Helvetica Light" charset="0"/>
                <a:cs typeface="Helvetica Light" charset="0"/>
              </a:rPr>
              <a:t>. In ECCV, 2014.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3D8AE8B-64E9-6340-BEA4-AA0E304DF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78" y="7067329"/>
            <a:ext cx="6299200" cy="204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93765-052E-8B4A-BEBF-1E8815AC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461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805874C6-836C-2E40-AA3E-D4808CD2F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1" y="2059094"/>
            <a:ext cx="5161280" cy="661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itle 1">
            <a:extLst>
              <a:ext uri="{FF2B5EF4-FFF2-40B4-BE49-F238E27FC236}">
                <a16:creationId xmlns:a16="http://schemas.microsoft.com/office/drawing/2014/main" id="{54FB3450-6381-D44A-99EC-DDE50F00DCE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4"/>
              <a:t>Template matching</a:t>
            </a:r>
          </a:p>
        </p:txBody>
      </p:sp>
      <p:sp>
        <p:nvSpPr>
          <p:cNvPr id="245764" name="Content Placeholder 2">
            <a:extLst>
              <a:ext uri="{FF2B5EF4-FFF2-40B4-BE49-F238E27FC236}">
                <a16:creationId xmlns:a16="http://schemas.microsoft.com/office/drawing/2014/main" id="{2D4710E1-3147-4340-9A75-3AC9562D3B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8614" y="1408854"/>
            <a:ext cx="6610773" cy="730391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4267" dirty="0"/>
          </a:p>
          <a:p>
            <a:pPr eaLnBrk="1" hangingPunct="1">
              <a:lnSpc>
                <a:spcPct val="90000"/>
              </a:lnSpc>
            </a:pPr>
            <a:endParaRPr lang="en-US" altLang="en-US" sz="4267" dirty="0"/>
          </a:p>
          <a:p>
            <a:pPr eaLnBrk="1" hangingPunct="1">
              <a:lnSpc>
                <a:spcPct val="90000"/>
              </a:lnSpc>
            </a:pPr>
            <a:r>
              <a:rPr lang="en-US" altLang="en-US" sz="4267" dirty="0"/>
              <a:t>Goal: find       in image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267" dirty="0"/>
              <a:t>Main challenge: What is a good similarity or distance measure between two patches?</a:t>
            </a:r>
          </a:p>
          <a:p>
            <a:pPr lvl="1" eaLnBrk="1" hangingPunct="1">
              <a:lnSpc>
                <a:spcPct val="90000"/>
              </a:lnSpc>
              <a:spcBef>
                <a:spcPts val="2400"/>
              </a:spcBef>
            </a:pPr>
            <a:r>
              <a:rPr lang="en-US" altLang="en-US" sz="3800" dirty="0"/>
              <a:t>Correlation</a:t>
            </a:r>
          </a:p>
          <a:p>
            <a:pPr lvl="1" eaLnBrk="1" hangingPunct="1">
              <a:lnSpc>
                <a:spcPct val="90000"/>
              </a:lnSpc>
              <a:spcBef>
                <a:spcPts val="2400"/>
              </a:spcBef>
            </a:pPr>
            <a:r>
              <a:rPr lang="en-US" altLang="en-US" sz="3800" dirty="0"/>
              <a:t>Zero-mean correlation</a:t>
            </a:r>
          </a:p>
          <a:p>
            <a:pPr lvl="1" eaLnBrk="1" hangingPunct="1">
              <a:lnSpc>
                <a:spcPct val="90000"/>
              </a:lnSpc>
              <a:spcBef>
                <a:spcPts val="2400"/>
              </a:spcBef>
            </a:pPr>
            <a:r>
              <a:rPr lang="en-US" altLang="en-US" sz="3800" dirty="0"/>
              <a:t>Sum Square Difference</a:t>
            </a:r>
          </a:p>
          <a:p>
            <a:pPr lvl="1" eaLnBrk="1" hangingPunct="1">
              <a:lnSpc>
                <a:spcPct val="90000"/>
              </a:lnSpc>
              <a:spcBef>
                <a:spcPts val="2400"/>
              </a:spcBef>
            </a:pPr>
            <a:r>
              <a:rPr lang="en-US" altLang="en-US" sz="3800" dirty="0"/>
              <a:t>Normalized Cross Correlation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3129" dirty="0"/>
          </a:p>
        </p:txBody>
      </p:sp>
      <p:pic>
        <p:nvPicPr>
          <p:cNvPr id="245765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0C5AA497-92B6-BE4A-B3DE-72CB4CD05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70" y="29992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Text Box 6">
            <a:extLst>
              <a:ext uri="{FF2B5EF4-FFF2-40B4-BE49-F238E27FC236}">
                <a16:creationId xmlns:a16="http://schemas.microsoft.com/office/drawing/2014/main" id="{93FB8C1C-500D-FC4E-9609-A0F3774E5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819" y="9267313"/>
            <a:ext cx="3021981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56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by Derek </a:t>
            </a:r>
            <a:r>
              <a:rPr lang="en-US" altLang="en-US" sz="256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Hoiem</a:t>
            </a:r>
            <a:endParaRPr lang="en-US" altLang="en-US" sz="256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2A64B-A70C-2B4D-A9CC-A69042AEF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310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89" dirty="0"/>
              <a:t>CNNs as a Perceptual Metric</a:t>
            </a: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9475937" y="4509987"/>
            <a:ext cx="2745292" cy="122532"/>
            <a:chOff x="3077654" y="4244211"/>
            <a:chExt cx="2048704" cy="91440"/>
          </a:xfrm>
        </p:grpSpPr>
        <p:sp>
          <p:nvSpPr>
            <p:cNvPr id="6" name="Rectangle 5"/>
            <p:cNvSpPr/>
            <p:nvPr/>
          </p:nvSpPr>
          <p:spPr>
            <a:xfrm>
              <a:off x="3386992" y="4244211"/>
              <a:ext cx="329184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04047" y="4244211"/>
              <a:ext cx="493776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77654" y="4244211"/>
              <a:ext cx="221467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385694" y="4244211"/>
              <a:ext cx="740664" cy="91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-326598" y="3766122"/>
            <a:ext cx="2745292" cy="1610266"/>
            <a:chOff x="525575" y="891996"/>
            <a:chExt cx="2048704" cy="1908585"/>
          </a:xfrm>
        </p:grpSpPr>
        <p:sp>
          <p:nvSpPr>
            <p:cNvPr id="11" name="Rectangle 10"/>
            <p:cNvSpPr/>
            <p:nvPr/>
          </p:nvSpPr>
          <p:spPr>
            <a:xfrm>
              <a:off x="834913" y="1369142"/>
              <a:ext cx="329184" cy="9542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51968" y="1607715"/>
              <a:ext cx="493776" cy="4771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5575" y="891996"/>
              <a:ext cx="221467" cy="19085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33615" y="1727002"/>
              <a:ext cx="740664" cy="238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15" name="Group 14"/>
          <p:cNvGrpSpPr/>
          <p:nvPr/>
        </p:nvGrpSpPr>
        <p:grpSpPr>
          <a:xfrm rot="16200000">
            <a:off x="4688968" y="3766122"/>
            <a:ext cx="2745292" cy="1610267"/>
            <a:chOff x="3077654" y="1965575"/>
            <a:chExt cx="2048704" cy="1908585"/>
          </a:xfrm>
        </p:grpSpPr>
        <p:sp>
          <p:nvSpPr>
            <p:cNvPr id="16" name="Rectangle 15"/>
            <p:cNvSpPr/>
            <p:nvPr/>
          </p:nvSpPr>
          <p:spPr>
            <a:xfrm>
              <a:off x="3386992" y="2442721"/>
              <a:ext cx="329184" cy="9542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04047" y="2681294"/>
              <a:ext cx="493776" cy="4771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77654" y="1965575"/>
              <a:ext cx="221467" cy="190858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85694" y="2800581"/>
              <a:ext cx="740664" cy="23857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21" name="Group 20"/>
          <p:cNvGrpSpPr/>
          <p:nvPr/>
        </p:nvGrpSpPr>
        <p:grpSpPr>
          <a:xfrm rot="16200000">
            <a:off x="725372" y="4752787"/>
            <a:ext cx="636245" cy="633459"/>
            <a:chOff x="1913898" y="2187954"/>
            <a:chExt cx="474805" cy="472725"/>
          </a:xfrm>
        </p:grpSpPr>
        <p:sp>
          <p:nvSpPr>
            <p:cNvPr id="22" name="Rectangle 21"/>
            <p:cNvSpPr/>
            <p:nvPr/>
          </p:nvSpPr>
          <p:spPr>
            <a:xfrm>
              <a:off x="1913898" y="2187954"/>
              <a:ext cx="474805" cy="4727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87" baseline="-25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 rot="5400000">
                  <a:off x="1973742" y="2207078"/>
                  <a:ext cx="402564" cy="4119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987" i="1">
                            <a:latin typeface="Cambria Math" charset="0"/>
                          </a:rPr>
                          <m:t>𝐹</m:t>
                        </m:r>
                      </m:oMath>
                    </m:oMathPara>
                  </a14:m>
                  <a:endParaRPr lang="en-US" sz="298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973742" y="2207078"/>
                  <a:ext cx="402564" cy="411944"/>
                </a:xfrm>
                <a:prstGeom prst="rect">
                  <a:avLst/>
                </a:prstGeom>
                <a:blipFill>
                  <a:blip r:embed="rId2"/>
                  <a:stretch>
                    <a:fillRect l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Straight Connector 23"/>
          <p:cNvCxnSpPr>
            <a:stCxn id="18" idx="2"/>
          </p:cNvCxnSpPr>
          <p:nvPr/>
        </p:nvCxnSpPr>
        <p:spPr>
          <a:xfrm flipV="1">
            <a:off x="1851183" y="5795514"/>
            <a:ext cx="3405300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2"/>
          </p:cNvCxnSpPr>
          <p:nvPr/>
        </p:nvCxnSpPr>
        <p:spPr>
          <a:xfrm>
            <a:off x="1448615" y="5308828"/>
            <a:ext cx="4210432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2"/>
          </p:cNvCxnSpPr>
          <p:nvPr/>
        </p:nvCxnSpPr>
        <p:spPr>
          <a:xfrm>
            <a:off x="1247332" y="4639691"/>
            <a:ext cx="4612998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46690" y="3694859"/>
            <a:ext cx="4814283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 rot="16200000">
            <a:off x="1662753" y="3766121"/>
            <a:ext cx="2745292" cy="1610266"/>
            <a:chOff x="525575" y="3051346"/>
            <a:chExt cx="2048704" cy="1908585"/>
          </a:xfrm>
        </p:grpSpPr>
        <p:sp>
          <p:nvSpPr>
            <p:cNvPr id="29" name="Rectangle 28"/>
            <p:cNvSpPr/>
            <p:nvPr/>
          </p:nvSpPr>
          <p:spPr>
            <a:xfrm>
              <a:off x="834913" y="3528492"/>
              <a:ext cx="329184" cy="9542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51968" y="3767065"/>
              <a:ext cx="493776" cy="4771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5575" y="3051346"/>
              <a:ext cx="221467" cy="19085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33615" y="3886352"/>
              <a:ext cx="740664" cy="2385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34" name="Group 33"/>
          <p:cNvGrpSpPr/>
          <p:nvPr/>
        </p:nvGrpSpPr>
        <p:grpSpPr>
          <a:xfrm rot="16200000">
            <a:off x="2719835" y="4752792"/>
            <a:ext cx="636244" cy="633458"/>
            <a:chOff x="1913898" y="2187954"/>
            <a:chExt cx="474805" cy="472725"/>
          </a:xfrm>
        </p:grpSpPr>
        <p:sp>
          <p:nvSpPr>
            <p:cNvPr id="35" name="Rectangle 34"/>
            <p:cNvSpPr/>
            <p:nvPr/>
          </p:nvSpPr>
          <p:spPr>
            <a:xfrm>
              <a:off x="1913898" y="2187954"/>
              <a:ext cx="474805" cy="4727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87" baseline="-25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 rot="5400000">
                  <a:off x="1973740" y="2211553"/>
                  <a:ext cx="402565" cy="4119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987" i="1">
                            <a:latin typeface="Cambria Math" charset="0"/>
                          </a:rPr>
                          <m:t>𝐹</m:t>
                        </m:r>
                      </m:oMath>
                    </m:oMathPara>
                  </a14:m>
                  <a:endParaRPr lang="en-US" sz="2987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973740" y="2211553"/>
                  <a:ext cx="402565" cy="411945"/>
                </a:xfrm>
                <a:prstGeom prst="rect">
                  <a:avLst/>
                </a:prstGeom>
                <a:blipFill>
                  <a:blip r:embed="rId3"/>
                  <a:stretch>
                    <a:fillRect l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ectangle 36"/>
          <p:cNvSpPr/>
          <p:nvPr/>
        </p:nvSpPr>
        <p:spPr>
          <a:xfrm>
            <a:off x="3543382" y="4188216"/>
            <a:ext cx="1899340" cy="86287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Normalize, Subtract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866748" y="5795516"/>
            <a:ext cx="3920572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464182" y="5308826"/>
            <a:ext cx="4323137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262898" y="4639689"/>
            <a:ext cx="4524421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162256" y="3694858"/>
            <a:ext cx="4625062" cy="4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593210" y="4191107"/>
            <a:ext cx="2702463" cy="8599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lang="en-US" sz="2133" baseline="-25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norm,</a:t>
            </a:r>
          </a:p>
          <a:p>
            <a:pPr algn="ctr"/>
            <a:r>
              <a:rPr lang="en-US" sz="2133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Spatial average</a:t>
            </a:r>
          </a:p>
        </p:txBody>
      </p:sp>
      <p:sp>
        <p:nvSpPr>
          <p:cNvPr id="48" name="Rectangle 47"/>
          <p:cNvSpPr/>
          <p:nvPr/>
        </p:nvSpPr>
        <p:spPr>
          <a:xfrm rot="16200000">
            <a:off x="12372664" y="4733732"/>
            <a:ext cx="296769" cy="122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3"/>
          </a:p>
        </p:txBody>
      </p:sp>
      <p:cxnSp>
        <p:nvCxnSpPr>
          <p:cNvPr id="49" name="Straight Connector 48"/>
          <p:cNvCxnSpPr/>
          <p:nvPr/>
        </p:nvCxnSpPr>
        <p:spPr>
          <a:xfrm>
            <a:off x="10922882" y="4794998"/>
            <a:ext cx="1536900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49697" y="5883988"/>
                <a:ext cx="11448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97" y="5883988"/>
                <a:ext cx="1144865" cy="584775"/>
              </a:xfrm>
              <a:prstGeom prst="rect">
                <a:avLst/>
              </a:prstGeom>
              <a:blipFill>
                <a:blip r:embed="rId4"/>
                <a:stretch>
                  <a:fillRect l="-4396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795132" y="5883988"/>
                <a:ext cx="53469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132" y="5883988"/>
                <a:ext cx="534697" cy="584775"/>
              </a:xfrm>
              <a:prstGeom prst="rect">
                <a:avLst/>
              </a:prstGeom>
              <a:blipFill>
                <a:blip r:embed="rId5"/>
                <a:stretch>
                  <a:fillRect l="-930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11187160" y="4430001"/>
            <a:ext cx="891218" cy="7372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Avg</a:t>
            </a:r>
            <a:endParaRPr lang="en-US" sz="2133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244480" y="4910745"/>
                <a:ext cx="535605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60" i="1"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sz="256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6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480" y="4910745"/>
                <a:ext cx="535605" cy="486287"/>
              </a:xfrm>
              <a:prstGeom prst="rect">
                <a:avLst/>
              </a:prstGeom>
              <a:blipFill>
                <a:blip r:embed="rId6"/>
                <a:stretch>
                  <a:fillRect l="-11628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94252" y="7247072"/>
            <a:ext cx="11816300" cy="488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93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9E7E0E-538A-3143-8077-0486E1F68DFA}"/>
              </a:ext>
            </a:extLst>
          </p:cNvPr>
          <p:cNvSpPr txBox="1"/>
          <p:nvPr/>
        </p:nvSpPr>
        <p:spPr>
          <a:xfrm>
            <a:off x="392944" y="6532506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Perceptual Loss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00C65954-B62D-3C46-83EB-26691D203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42" y="7100983"/>
            <a:ext cx="10634877" cy="1686349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047EECC-D359-C546-A912-EF84B04FC84A}"/>
              </a:ext>
            </a:extLst>
          </p:cNvPr>
          <p:cNvSpPr txBox="1"/>
          <p:nvPr/>
        </p:nvSpPr>
        <p:spPr>
          <a:xfrm>
            <a:off x="4912707" y="6865021"/>
            <a:ext cx="9249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weight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0D3A9D7-04CA-0746-ABB7-58CE1462AD86}"/>
              </a:ext>
            </a:extLst>
          </p:cNvPr>
          <p:cNvSpPr txBox="1"/>
          <p:nvPr/>
        </p:nvSpPr>
        <p:spPr>
          <a:xfrm>
            <a:off x="5427177" y="8791552"/>
            <a:ext cx="57499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number of elements in the 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)-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layer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541D6AF-EA89-5941-8CDF-817F11E2AA5E}"/>
              </a:ext>
            </a:extLst>
          </p:cNvPr>
          <p:cNvSpPr txBox="1"/>
          <p:nvPr/>
        </p:nvSpPr>
        <p:spPr>
          <a:xfrm>
            <a:off x="7106383" y="6955979"/>
            <a:ext cx="14891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(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)-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layer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7927F6D-78BD-B94C-9659-2C4A20AF3730}"/>
              </a:ext>
            </a:extLst>
          </p:cNvPr>
          <p:cNvCxnSpPr/>
          <p:nvPr/>
        </p:nvCxnSpPr>
        <p:spPr>
          <a:xfrm flipH="1">
            <a:off x="5276335" y="7292444"/>
            <a:ext cx="98854" cy="37169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DCFCBB4-7578-0544-B14A-E116741222CC}"/>
              </a:ext>
            </a:extLst>
          </p:cNvPr>
          <p:cNvCxnSpPr/>
          <p:nvPr/>
        </p:nvCxnSpPr>
        <p:spPr>
          <a:xfrm flipH="1" flipV="1">
            <a:off x="6318477" y="8538519"/>
            <a:ext cx="1861696" cy="24881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4A653E-1926-D449-9DFA-FCC659D95181}"/>
              </a:ext>
            </a:extLst>
          </p:cNvPr>
          <p:cNvCxnSpPr>
            <a:cxnSpLocks/>
          </p:cNvCxnSpPr>
          <p:nvPr/>
        </p:nvCxnSpPr>
        <p:spPr>
          <a:xfrm flipH="1">
            <a:off x="6898168" y="7336945"/>
            <a:ext cx="272012" cy="32719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B00B9-FB41-F44F-9B9F-AE3FEEC6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8785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5985" y="8189691"/>
            <a:ext cx="115243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Zhang, Isola,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Efros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Shechtman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, Wang. </a:t>
            </a:r>
          </a:p>
          <a:p>
            <a:pPr algn="ctr"/>
            <a:r>
              <a:rPr lang="en-US" sz="2200" i="1" dirty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The Unreasonable Effectiveness of Deep Features as a Perceptual Metric.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  In </a:t>
            </a:r>
            <a:r>
              <a:rPr lang="en-US" sz="2200" i="1" dirty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CVPR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, 2018.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839318" y="3476186"/>
            <a:ext cx="4868690" cy="33242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0" i="1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D </a:t>
            </a:r>
            <a:r>
              <a:rPr lang="en-US" sz="1800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(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364" y="3214884"/>
            <a:ext cx="3846859" cy="3846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045" y="3214884"/>
            <a:ext cx="3846859" cy="3846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11800588" y="3476186"/>
            <a:ext cx="1264401" cy="33242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06603" y="3698001"/>
            <a:ext cx="1700062" cy="33242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,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9243C9-2B36-1746-AFAF-C2002461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512148"/>
            <a:ext cx="11704320" cy="1219200"/>
          </a:xfrm>
        </p:spPr>
        <p:txBody>
          <a:bodyPr>
            <a:normAutofit/>
          </a:bodyPr>
          <a:lstStyle/>
          <a:p>
            <a:r>
              <a:rPr lang="en-US" sz="4800" dirty="0"/>
              <a:t>How Different are these Patches?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B48EFE-C84B-8048-ACEA-1D97BBB2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3789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293111"/>
            <a:ext cx="13004800" cy="1413934"/>
          </a:xfrm>
        </p:spPr>
        <p:txBody>
          <a:bodyPr>
            <a:noAutofit/>
          </a:bodyPr>
          <a:lstStyle/>
          <a:p>
            <a:r>
              <a:rPr lang="en-US" sz="4800" dirty="0"/>
              <a:t>Which patch is more similar to the middle?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49" y="2486356"/>
            <a:ext cx="3846859" cy="3846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796" y="2486356"/>
            <a:ext cx="3846859" cy="3846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492" y="2486356"/>
            <a:ext cx="3846859" cy="3846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1060" t="12741" r="13457" b="12409"/>
          <a:stretch/>
        </p:blipFill>
        <p:spPr>
          <a:xfrm>
            <a:off x="1956175" y="7374538"/>
            <a:ext cx="623406" cy="534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1060" t="12741" r="13457" b="12409"/>
          <a:stretch/>
        </p:blipFill>
        <p:spPr>
          <a:xfrm>
            <a:off x="1956175" y="6882096"/>
            <a:ext cx="623406" cy="5344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1060" t="12741" r="13457" b="12409"/>
          <a:stretch/>
        </p:blipFill>
        <p:spPr>
          <a:xfrm>
            <a:off x="10425219" y="6389653"/>
            <a:ext cx="623406" cy="5344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10926" y="6410649"/>
            <a:ext cx="158294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>
                <a:latin typeface="Helvetica Light" charset="0"/>
                <a:ea typeface="Helvetica Light" charset="0"/>
                <a:cs typeface="Helvetica Light" charset="0"/>
              </a:rPr>
              <a:t>Humans</a:t>
            </a:r>
            <a:endParaRPr lang="en-US" sz="256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0926" y="6903091"/>
            <a:ext cx="158294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dirty="0">
                <a:latin typeface="Helvetica Light" charset="0"/>
                <a:ea typeface="Helvetica Light" charset="0"/>
                <a:cs typeface="Helvetica Light" charset="0"/>
              </a:rPr>
              <a:t>L2/PSNR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20039" y="7395534"/>
            <a:ext cx="219764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dirty="0">
                <a:latin typeface="Helvetica Light" charset="0"/>
                <a:ea typeface="Helvetica Light" charset="0"/>
                <a:cs typeface="Helvetica Light" charset="0"/>
              </a:rPr>
              <a:t>SSIM/</a:t>
            </a:r>
            <a:r>
              <a:rPr lang="en-US" sz="2560" dirty="0" err="1">
                <a:latin typeface="Helvetica Light" charset="0"/>
                <a:ea typeface="Helvetica Light" charset="0"/>
                <a:cs typeface="Helvetica Light" charset="0"/>
              </a:rPr>
              <a:t>FSIMc</a:t>
            </a:r>
            <a:endParaRPr lang="en-US" sz="256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0798" y="7887977"/>
            <a:ext cx="384685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b="1" i="1" dirty="0">
                <a:latin typeface="Helvetica Light" charset="0"/>
                <a:ea typeface="Helvetica Light" charset="0"/>
                <a:cs typeface="Helvetica Light" charset="0"/>
              </a:rPr>
              <a:t>Deep Networks?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13492" y="6512323"/>
            <a:ext cx="3846859" cy="63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&lt; Type 2 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4449" y="6512324"/>
            <a:ext cx="3846859" cy="636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&lt; Type 1 &gt;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E3655-B022-1146-BEF5-33AD2933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312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9" grpId="0"/>
      <p:bldP spid="20" grpId="0"/>
      <p:bldP spid="22" grpId="0"/>
      <p:bldP spid="23" grpId="0" animBg="1"/>
      <p:bldP spid="23" grpId="1" animBg="1"/>
      <p:bldP spid="26" grpId="0" animBg="1"/>
      <p:bldP spid="2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525714" y="1466848"/>
            <a:ext cx="2818262" cy="5881202"/>
            <a:chOff x="2300911" y="134140"/>
            <a:chExt cx="2576201" cy="5513627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2599271" y="774791"/>
              <a:ext cx="0" cy="48729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300911" y="134140"/>
              <a:ext cx="2576201" cy="70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>
                  <a:latin typeface="Helvetica Light" charset="0"/>
                  <a:ea typeface="Helvetica Light" charset="0"/>
                  <a:cs typeface="Helvetica Light" charset="0"/>
                </a:rPr>
                <a:t>% agreement with</a:t>
              </a:r>
            </a:p>
            <a:p>
              <a:pPr algn="ctr"/>
              <a:r>
                <a:rPr lang="en-US" sz="2133" dirty="0">
                  <a:latin typeface="Helvetica Light" charset="0"/>
                  <a:ea typeface="Helvetica Light" charset="0"/>
                  <a:cs typeface="Helvetica Light" charset="0"/>
                </a:rPr>
                <a:t>human judges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37644" y="2438907"/>
            <a:ext cx="3467846" cy="835006"/>
            <a:chOff x="7398327" y="1679718"/>
            <a:chExt cx="2876896" cy="782818"/>
          </a:xfrm>
          <a:noFill/>
        </p:grpSpPr>
        <p:sp>
          <p:nvSpPr>
            <p:cNvPr id="117" name="Rectangle 116"/>
            <p:cNvSpPr/>
            <p:nvPr/>
          </p:nvSpPr>
          <p:spPr>
            <a:xfrm>
              <a:off x="7398327" y="1679718"/>
              <a:ext cx="2876896" cy="522708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47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Bigger/Deeper ≠ Better </a:t>
              </a:r>
            </a:p>
          </p:txBody>
        </p:sp>
        <p:sp>
          <p:nvSpPr>
            <p:cNvPr id="2" name="Right Brace 1"/>
            <p:cNvSpPr/>
            <p:nvPr/>
          </p:nvSpPr>
          <p:spPr>
            <a:xfrm rot="16200000">
              <a:off x="8737413" y="1162146"/>
              <a:ext cx="292608" cy="2308171"/>
            </a:xfrm>
            <a:prstGeom prst="rightBrace">
              <a:avLst>
                <a:gd name="adj1" fmla="val 30498"/>
                <a:gd name="adj2" fmla="val 5000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30891" y="2170107"/>
            <a:ext cx="3808751" cy="1231932"/>
            <a:chOff x="4553733" y="1298030"/>
            <a:chExt cx="5513051" cy="1154937"/>
          </a:xfrm>
          <a:noFill/>
        </p:grpSpPr>
        <p:sp>
          <p:nvSpPr>
            <p:cNvPr id="39" name="Right Brace 38"/>
            <p:cNvSpPr/>
            <p:nvPr/>
          </p:nvSpPr>
          <p:spPr>
            <a:xfrm rot="16200000">
              <a:off x="7149465" y="-435372"/>
              <a:ext cx="292608" cy="5484069"/>
            </a:xfrm>
            <a:prstGeom prst="rightBrace">
              <a:avLst>
                <a:gd name="adj1" fmla="val 30498"/>
                <a:gd name="adj2" fmla="val 5000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553733" y="1298030"/>
              <a:ext cx="5513051" cy="847561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Networks perform strongly </a:t>
              </a:r>
              <a:r>
                <a:rPr lang="en-US" sz="1800" b="1" i="1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across supervisory signals</a:t>
              </a:r>
              <a:r>
                <a:rPr lang="en-US" sz="1800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and architectures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43787" y="3475988"/>
            <a:ext cx="2590740" cy="1138267"/>
            <a:chOff x="3495801" y="2126431"/>
            <a:chExt cx="2149256" cy="1067125"/>
          </a:xfrm>
          <a:noFill/>
        </p:grpSpPr>
        <p:sp>
          <p:nvSpPr>
            <p:cNvPr id="74" name="Rectangle 73"/>
            <p:cNvSpPr/>
            <p:nvPr/>
          </p:nvSpPr>
          <p:spPr>
            <a:xfrm>
              <a:off x="3495801" y="2126431"/>
              <a:ext cx="2149256" cy="754801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47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Fitting </a:t>
              </a:r>
              <a:r>
                <a:rPr lang="en-US" sz="2347" b="1" i="1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some</a:t>
              </a:r>
              <a:r>
                <a:rPr lang="en-US" sz="2347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data</a:t>
              </a:r>
            </a:p>
            <a:p>
              <a:pPr algn="ctr"/>
              <a:r>
                <a:rPr lang="en-US" sz="2347" dirty="0">
                  <a:solidFill>
                    <a:schemeClr val="tx1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is important</a:t>
              </a:r>
            </a:p>
          </p:txBody>
        </p:sp>
        <p:sp>
          <p:nvSpPr>
            <p:cNvPr id="40" name="Right Brace 39"/>
            <p:cNvSpPr/>
            <p:nvPr/>
          </p:nvSpPr>
          <p:spPr>
            <a:xfrm rot="16200000">
              <a:off x="4333811" y="2297622"/>
              <a:ext cx="292608" cy="1499259"/>
            </a:xfrm>
            <a:prstGeom prst="rightBrace">
              <a:avLst>
                <a:gd name="adj1" fmla="val 30498"/>
                <a:gd name="adj2" fmla="val 5000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93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442504" y="1657766"/>
            <a:ext cx="1465463" cy="6635308"/>
            <a:chOff x="10069449" y="411155"/>
            <a:chExt cx="1373874" cy="6220602"/>
          </a:xfrm>
        </p:grpSpPr>
        <p:sp>
          <p:nvSpPr>
            <p:cNvPr id="60" name="TextBox 59"/>
            <p:cNvSpPr txBox="1"/>
            <p:nvPr/>
          </p:nvSpPr>
          <p:spPr>
            <a:xfrm rot="18900000">
              <a:off x="10069449" y="6098979"/>
              <a:ext cx="1373874" cy="532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Human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69081" y="411155"/>
              <a:ext cx="77274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 dirty="0">
                  <a:latin typeface="Helvetica Light" charset="0"/>
                  <a:ea typeface="Helvetica Light" charset="0"/>
                  <a:cs typeface="Helvetica Light" charset="0"/>
                </a:rPr>
                <a:t>82.6</a:t>
              </a:r>
            </a:p>
          </p:txBody>
        </p:sp>
        <p:sp>
          <p:nvSpPr>
            <p:cNvPr id="54" name="Rectangle 53"/>
            <p:cNvSpPr/>
            <p:nvPr/>
          </p:nvSpPr>
          <p:spPr>
            <a:xfrm flipH="1">
              <a:off x="10642483" y="949728"/>
              <a:ext cx="793651" cy="47960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10863608" y="878608"/>
              <a:ext cx="351400" cy="137160"/>
              <a:chOff x="1966431" y="5489165"/>
              <a:chExt cx="351400" cy="137160"/>
            </a:xfrm>
          </p:grpSpPr>
          <p:cxnSp>
            <p:nvCxnSpPr>
              <p:cNvPr id="112" name="Straight Arrow Connector 111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2332944" y="6769267"/>
            <a:ext cx="869458" cy="1340033"/>
            <a:chOff x="694881" y="5203186"/>
            <a:chExt cx="815117" cy="1256281"/>
          </a:xfrm>
        </p:grpSpPr>
        <p:sp>
          <p:nvSpPr>
            <p:cNvPr id="86" name="TextBox 85"/>
            <p:cNvSpPr txBox="1"/>
            <p:nvPr/>
          </p:nvSpPr>
          <p:spPr>
            <a:xfrm>
              <a:off x="726797" y="5203186"/>
              <a:ext cx="77274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 dirty="0">
                  <a:latin typeface="Helvetica Light" charset="0"/>
                  <a:ea typeface="Helvetica Light" charset="0"/>
                  <a:cs typeface="Helvetica Light" charset="0"/>
                </a:rPr>
                <a:t>68.9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8900000">
              <a:off x="694881" y="5926689"/>
              <a:ext cx="587903" cy="532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L2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10800000" flipH="1">
              <a:off x="716347" y="5748468"/>
              <a:ext cx="793651" cy="0"/>
            </a:xfrm>
            <a:prstGeom prst="rect">
              <a:avLst/>
            </a:prstGeom>
            <a:solidFill>
              <a:srgbClr val="F158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937473" y="5679888"/>
              <a:ext cx="351400" cy="137160"/>
              <a:chOff x="1966431" y="5489165"/>
              <a:chExt cx="351400" cy="137160"/>
            </a:xfrm>
          </p:grpSpPr>
          <p:cxnSp>
            <p:nvCxnSpPr>
              <p:cNvPr id="118" name="Straight Arrow Connector 117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/>
          <p:cNvGrpSpPr/>
          <p:nvPr/>
        </p:nvGrpSpPr>
        <p:grpSpPr>
          <a:xfrm>
            <a:off x="2121390" y="2910997"/>
            <a:ext cx="1310581" cy="355035"/>
            <a:chOff x="9462177" y="1281913"/>
            <a:chExt cx="1228669" cy="332845"/>
          </a:xfrm>
        </p:grpSpPr>
        <p:sp>
          <p:nvSpPr>
            <p:cNvPr id="113" name="TextBox 112"/>
            <p:cNvSpPr txBox="1"/>
            <p:nvPr/>
          </p:nvSpPr>
          <p:spPr>
            <a:xfrm>
              <a:off x="9652100" y="1281913"/>
              <a:ext cx="1038746" cy="332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7" dirty="0">
                  <a:latin typeface="Helvetica Light" charset="0"/>
                  <a:ea typeface="Helvetica Light" charset="0"/>
                  <a:cs typeface="Helvetica Light" charset="0"/>
                </a:rPr>
                <a:t>Low-level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9462177" y="1354819"/>
              <a:ext cx="182880" cy="182880"/>
            </a:xfrm>
            <a:prstGeom prst="rect">
              <a:avLst/>
            </a:prstGeom>
            <a:solidFill>
              <a:srgbClr val="F158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121390" y="3258533"/>
            <a:ext cx="2185643" cy="355035"/>
            <a:chOff x="9462177" y="1577794"/>
            <a:chExt cx="2049041" cy="332845"/>
          </a:xfrm>
        </p:grpSpPr>
        <p:sp>
          <p:nvSpPr>
            <p:cNvPr id="129" name="Rectangle 128"/>
            <p:cNvSpPr/>
            <p:nvPr/>
          </p:nvSpPr>
          <p:spPr>
            <a:xfrm>
              <a:off x="9462177" y="1650700"/>
              <a:ext cx="182880" cy="182880"/>
            </a:xfrm>
            <a:prstGeom prst="rect">
              <a:avLst/>
            </a:prstGeom>
            <a:solidFill>
              <a:srgbClr val="FAA43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9651934" y="1577794"/>
              <a:ext cx="1859284" cy="332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7" dirty="0" err="1">
                  <a:latin typeface="Helvetica Light" charset="0"/>
                  <a:ea typeface="Helvetica Light" charset="0"/>
                  <a:cs typeface="Helvetica Light" charset="0"/>
                </a:rPr>
                <a:t>AlexNet</a:t>
              </a:r>
              <a:r>
                <a:rPr lang="en-US" sz="1707" dirty="0">
                  <a:latin typeface="Helvetica Light" charset="0"/>
                  <a:ea typeface="Helvetica Light" charset="0"/>
                  <a:cs typeface="Helvetica Light" charset="0"/>
                </a:rPr>
                <a:t> (Random)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2121578" y="3604632"/>
            <a:ext cx="2719620" cy="355035"/>
            <a:chOff x="9462177" y="1873675"/>
            <a:chExt cx="2549644" cy="332845"/>
          </a:xfrm>
        </p:grpSpPr>
        <p:sp>
          <p:nvSpPr>
            <p:cNvPr id="132" name="Rectangle 131"/>
            <p:cNvSpPr/>
            <p:nvPr/>
          </p:nvSpPr>
          <p:spPr>
            <a:xfrm>
              <a:off x="9462177" y="1946581"/>
              <a:ext cx="182880" cy="182880"/>
            </a:xfrm>
            <a:prstGeom prst="rect">
              <a:avLst/>
            </a:prstGeom>
            <a:solidFill>
              <a:srgbClr val="DECF3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9653603" y="1873675"/>
              <a:ext cx="2358218" cy="332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7" dirty="0" err="1">
                  <a:latin typeface="Helvetica Light" charset="0"/>
                  <a:ea typeface="Helvetica Light" charset="0"/>
                  <a:cs typeface="Helvetica Light" charset="0"/>
                </a:rPr>
                <a:t>AlexNet</a:t>
              </a:r>
              <a:r>
                <a:rPr lang="en-US" sz="1707" dirty="0">
                  <a:latin typeface="Helvetica Light" charset="0"/>
                  <a:ea typeface="Helvetica Light" charset="0"/>
                  <a:cs typeface="Helvetica Light" charset="0"/>
                </a:rPr>
                <a:t> (Unsupervised)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2121579" y="3952169"/>
            <a:ext cx="2878892" cy="355035"/>
            <a:chOff x="9462177" y="2169556"/>
            <a:chExt cx="2698961" cy="332845"/>
          </a:xfrm>
        </p:grpSpPr>
        <p:sp>
          <p:nvSpPr>
            <p:cNvPr id="135" name="Rectangle 134"/>
            <p:cNvSpPr/>
            <p:nvPr/>
          </p:nvSpPr>
          <p:spPr>
            <a:xfrm>
              <a:off x="9462177" y="2242462"/>
              <a:ext cx="182880" cy="182880"/>
            </a:xfrm>
            <a:prstGeom prst="rect">
              <a:avLst/>
            </a:prstGeom>
            <a:solidFill>
              <a:srgbClr val="60BD6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657147" y="2169556"/>
              <a:ext cx="2503991" cy="332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7" dirty="0" err="1">
                  <a:latin typeface="Helvetica Light" charset="0"/>
                  <a:ea typeface="Helvetica Light" charset="0"/>
                  <a:cs typeface="Helvetica Light" charset="0"/>
                </a:rPr>
                <a:t>AlexNet</a:t>
              </a:r>
              <a:r>
                <a:rPr lang="en-US" sz="1707" dirty="0">
                  <a:latin typeface="Helvetica Light" charset="0"/>
                  <a:ea typeface="Helvetica Light" charset="0"/>
                  <a:cs typeface="Helvetica Light" charset="0"/>
                </a:rPr>
                <a:t> (Self-supervised)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121578" y="4299712"/>
            <a:ext cx="2742795" cy="617733"/>
            <a:chOff x="9458978" y="2465438"/>
            <a:chExt cx="2571370" cy="579124"/>
          </a:xfrm>
        </p:grpSpPr>
        <p:sp>
          <p:nvSpPr>
            <p:cNvPr id="138" name="Rectangle 137"/>
            <p:cNvSpPr/>
            <p:nvPr/>
          </p:nvSpPr>
          <p:spPr>
            <a:xfrm>
              <a:off x="9458978" y="2623688"/>
              <a:ext cx="182880" cy="182880"/>
            </a:xfrm>
            <a:prstGeom prst="rect">
              <a:avLst/>
            </a:prstGeom>
            <a:solidFill>
              <a:srgbClr val="5DA5D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664677" y="2465438"/>
              <a:ext cx="2365671" cy="579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7" dirty="0">
                  <a:latin typeface="Helvetica Light" charset="0"/>
                  <a:ea typeface="Helvetica Light" charset="0"/>
                  <a:cs typeface="Helvetica Light" charset="0"/>
                </a:rPr>
                <a:t>Nets (Supervised - </a:t>
              </a:r>
              <a:r>
                <a:rPr lang="en-US" sz="1707" dirty="0" err="1">
                  <a:latin typeface="Helvetica Light" charset="0"/>
                  <a:ea typeface="Helvetica Light" charset="0"/>
                  <a:cs typeface="Helvetica Light" charset="0"/>
                </a:rPr>
                <a:t>Imagenet</a:t>
              </a:r>
              <a:r>
                <a:rPr lang="en-US" sz="1707" dirty="0">
                  <a:latin typeface="Helvetica Light" charset="0"/>
                  <a:ea typeface="Helvetica Light" charset="0"/>
                  <a:cs typeface="Helvetica Light" charset="0"/>
                </a:rPr>
                <a:t> classification)</a:t>
              </a: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1953449" y="2536196"/>
            <a:ext cx="3035118" cy="24186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>
              <a:latin typeface="Helvetica Light" charset="0"/>
              <a:ea typeface="Helvetica Light" charset="0"/>
              <a:cs typeface="Helvetica Light" charset="0"/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2121388" y="2563461"/>
            <a:ext cx="1093374" cy="355035"/>
            <a:chOff x="9462177" y="1281913"/>
            <a:chExt cx="1025038" cy="332845"/>
          </a:xfrm>
        </p:grpSpPr>
        <p:sp>
          <p:nvSpPr>
            <p:cNvPr id="142" name="TextBox 141"/>
            <p:cNvSpPr txBox="1"/>
            <p:nvPr/>
          </p:nvSpPr>
          <p:spPr>
            <a:xfrm>
              <a:off x="9651348" y="1281913"/>
              <a:ext cx="835867" cy="332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7" dirty="0">
                  <a:latin typeface="Helvetica Light" charset="0"/>
                  <a:ea typeface="Helvetica Light" charset="0"/>
                  <a:cs typeface="Helvetica Light" charset="0"/>
                </a:rPr>
                <a:t>Human</a:t>
              </a: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9462177" y="1354819"/>
              <a:ext cx="18288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75077" y="4231295"/>
            <a:ext cx="1264565" cy="3969894"/>
            <a:chOff x="9349972" y="2823838"/>
            <a:chExt cx="1185530" cy="3721775"/>
          </a:xfrm>
        </p:grpSpPr>
        <p:sp>
          <p:nvSpPr>
            <p:cNvPr id="103" name="TextBox 102"/>
            <p:cNvSpPr txBox="1"/>
            <p:nvPr/>
          </p:nvSpPr>
          <p:spPr>
            <a:xfrm rot="18900000">
              <a:off x="9349972" y="6012835"/>
              <a:ext cx="980137" cy="532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VGG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741851" y="3366114"/>
              <a:ext cx="793651" cy="2379685"/>
            </a:xfrm>
            <a:prstGeom prst="rect">
              <a:avLst/>
            </a:prstGeom>
            <a:solidFill>
              <a:srgbClr val="5DA5D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9962976" y="3294994"/>
              <a:ext cx="351400" cy="137160"/>
              <a:chOff x="1966431" y="5489165"/>
              <a:chExt cx="351400" cy="137160"/>
            </a:xfrm>
          </p:grpSpPr>
          <p:cxnSp>
            <p:nvCxnSpPr>
              <p:cNvPr id="108" name="Straight Arrow Connector 107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TextBox 143"/>
            <p:cNvSpPr txBox="1"/>
            <p:nvPr/>
          </p:nvSpPr>
          <p:spPr>
            <a:xfrm>
              <a:off x="9756363" y="2823838"/>
              <a:ext cx="772749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 dirty="0">
                  <a:latin typeface="Helvetica Light" charset="0"/>
                  <a:ea typeface="Helvetica Light" charset="0"/>
                  <a:cs typeface="Helvetica Light" charset="0"/>
                </a:rPr>
                <a:t>75.7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901822" y="3848084"/>
            <a:ext cx="1270149" cy="4685464"/>
            <a:chOff x="8625046" y="2464578"/>
            <a:chExt cx="1190766" cy="4392620"/>
          </a:xfrm>
        </p:grpSpPr>
        <p:sp>
          <p:nvSpPr>
            <p:cNvPr id="102" name="TextBox 101"/>
            <p:cNvSpPr txBox="1"/>
            <p:nvPr/>
          </p:nvSpPr>
          <p:spPr>
            <a:xfrm rot="18900000">
              <a:off x="8625046" y="5878204"/>
              <a:ext cx="1190766" cy="978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AlexNet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841225" y="2981165"/>
              <a:ext cx="793651" cy="2764633"/>
            </a:xfrm>
            <a:prstGeom prst="rect">
              <a:avLst/>
            </a:prstGeom>
            <a:solidFill>
              <a:srgbClr val="5DA5D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9062350" y="2910045"/>
              <a:ext cx="351400" cy="137160"/>
              <a:chOff x="1966431" y="5489165"/>
              <a:chExt cx="351400" cy="137160"/>
            </a:xfrm>
          </p:grpSpPr>
          <p:cxnSp>
            <p:nvCxnSpPr>
              <p:cNvPr id="104" name="Straight Arrow Connector 103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/>
            <p:cNvSpPr txBox="1"/>
            <p:nvPr/>
          </p:nvSpPr>
          <p:spPr>
            <a:xfrm>
              <a:off x="8853298" y="2464578"/>
              <a:ext cx="772749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 dirty="0">
                  <a:latin typeface="Helvetica Light" charset="0"/>
                  <a:ea typeface="Helvetica Light" charset="0"/>
                  <a:cs typeface="Helvetica Light" charset="0"/>
                </a:rPr>
                <a:t>76.8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21001" y="3419078"/>
            <a:ext cx="1376044" cy="5133057"/>
            <a:chOff x="7611777" y="2062386"/>
            <a:chExt cx="1290042" cy="4812240"/>
          </a:xfrm>
        </p:grpSpPr>
        <p:sp>
          <p:nvSpPr>
            <p:cNvPr id="101" name="TextBox 100"/>
            <p:cNvSpPr txBox="1"/>
            <p:nvPr/>
          </p:nvSpPr>
          <p:spPr>
            <a:xfrm rot="18900000">
              <a:off x="7611777" y="5895632"/>
              <a:ext cx="1290042" cy="978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Squeeze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40600" y="2561223"/>
              <a:ext cx="793651" cy="3184576"/>
            </a:xfrm>
            <a:prstGeom prst="rect">
              <a:avLst/>
            </a:prstGeom>
            <a:solidFill>
              <a:srgbClr val="5DA5D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8161725" y="2500263"/>
              <a:ext cx="351400" cy="137160"/>
              <a:chOff x="1966431" y="5489165"/>
              <a:chExt cx="351400" cy="137160"/>
            </a:xfrm>
          </p:grpSpPr>
          <p:cxnSp>
            <p:nvCxnSpPr>
              <p:cNvPr id="93" name="Straight Arrow Connector 92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TextBox 145"/>
            <p:cNvSpPr txBox="1"/>
            <p:nvPr/>
          </p:nvSpPr>
          <p:spPr>
            <a:xfrm>
              <a:off x="7953334" y="2062386"/>
              <a:ext cx="77274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>
                  <a:latin typeface="Helvetica Light" charset="0"/>
                  <a:ea typeface="Helvetica Light" charset="0"/>
                  <a:cs typeface="Helvetica Light" charset="0"/>
                </a:rPr>
                <a:t>78.0</a:t>
              </a:r>
              <a:endParaRPr lang="en-US" sz="256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865596" y="4573950"/>
            <a:ext cx="1425060" cy="3998849"/>
            <a:chOff x="4006741" y="3145077"/>
            <a:chExt cx="1335994" cy="3748921"/>
          </a:xfrm>
        </p:grpSpPr>
        <p:sp>
          <p:nvSpPr>
            <p:cNvPr id="82" name="TextBox 81"/>
            <p:cNvSpPr txBox="1"/>
            <p:nvPr/>
          </p:nvSpPr>
          <p:spPr>
            <a:xfrm rot="18900000">
              <a:off x="4006741" y="5915004"/>
              <a:ext cx="1335994" cy="978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K-Means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18846" y="3681070"/>
              <a:ext cx="793651" cy="2064726"/>
            </a:xfrm>
            <a:prstGeom prst="rect">
              <a:avLst/>
            </a:prstGeom>
            <a:solidFill>
              <a:srgbClr val="DECF3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4539971" y="3609950"/>
              <a:ext cx="351400" cy="137160"/>
              <a:chOff x="1966431" y="5489165"/>
              <a:chExt cx="351400" cy="137160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TextBox 149"/>
            <p:cNvSpPr txBox="1"/>
            <p:nvPr/>
          </p:nvSpPr>
          <p:spPr>
            <a:xfrm>
              <a:off x="4328509" y="3145077"/>
              <a:ext cx="772749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>
                  <a:latin typeface="Helvetica Light" charset="0"/>
                  <a:ea typeface="Helvetica Light" charset="0"/>
                  <a:cs typeface="Helvetica Light" charset="0"/>
                </a:rPr>
                <a:t>74.8</a:t>
              </a:r>
              <a:endParaRPr lang="en-US" sz="256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91664" y="6203338"/>
            <a:ext cx="1685077" cy="2090112"/>
            <a:chOff x="2718682" y="4672630"/>
            <a:chExt cx="1579759" cy="1959481"/>
          </a:xfrm>
        </p:grpSpPr>
        <p:sp>
          <p:nvSpPr>
            <p:cNvPr id="81" name="TextBox 80"/>
            <p:cNvSpPr txBox="1"/>
            <p:nvPr/>
          </p:nvSpPr>
          <p:spPr>
            <a:xfrm rot="18900000">
              <a:off x="2718682" y="6099332"/>
              <a:ext cx="1579759" cy="532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Random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18221" y="5150874"/>
              <a:ext cx="793651" cy="594922"/>
            </a:xfrm>
            <a:prstGeom prst="rect">
              <a:avLst/>
            </a:prstGeom>
            <a:solidFill>
              <a:srgbClr val="FAA43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639346" y="5077848"/>
              <a:ext cx="351400" cy="137160"/>
              <a:chOff x="1966431" y="5489165"/>
              <a:chExt cx="351400" cy="137160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/>
            <p:cNvSpPr txBox="1"/>
            <p:nvPr/>
          </p:nvSpPr>
          <p:spPr>
            <a:xfrm>
              <a:off x="3425540" y="4672630"/>
              <a:ext cx="77274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>
                  <a:latin typeface="Helvetica Light" charset="0"/>
                  <a:ea typeface="Helvetica Light" charset="0"/>
                  <a:cs typeface="Helvetica Light" charset="0"/>
                </a:rPr>
                <a:t>70.6</a:t>
              </a:r>
              <a:endParaRPr lang="en-US" sz="256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03133" y="6415871"/>
            <a:ext cx="1329196" cy="1843352"/>
            <a:chOff x="2073188" y="4871879"/>
            <a:chExt cx="1246125" cy="1728142"/>
          </a:xfrm>
        </p:grpSpPr>
        <p:sp>
          <p:nvSpPr>
            <p:cNvPr id="80" name="TextBox 79"/>
            <p:cNvSpPr txBox="1"/>
            <p:nvPr/>
          </p:nvSpPr>
          <p:spPr>
            <a:xfrm rot="18900000">
              <a:off x="2073188" y="6067243"/>
              <a:ext cx="1228101" cy="532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 err="1">
                  <a:latin typeface="Helvetica Light" charset="0"/>
                  <a:ea typeface="Helvetica Light" charset="0"/>
                  <a:cs typeface="Helvetica Light" charset="0"/>
                </a:rPr>
                <a:t>FSIMc</a:t>
              </a:r>
              <a:endParaRPr lang="en-US" sz="220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17595" y="5360848"/>
              <a:ext cx="793651" cy="384948"/>
            </a:xfrm>
            <a:prstGeom prst="rect">
              <a:avLst/>
            </a:prstGeom>
            <a:solidFill>
              <a:srgbClr val="F158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738720" y="5289728"/>
              <a:ext cx="351400" cy="137160"/>
              <a:chOff x="1966431" y="5489165"/>
              <a:chExt cx="351400" cy="137160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TextBox 151"/>
            <p:cNvSpPr txBox="1"/>
            <p:nvPr/>
          </p:nvSpPr>
          <p:spPr>
            <a:xfrm>
              <a:off x="2546565" y="4871879"/>
              <a:ext cx="77274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>
                  <a:latin typeface="Helvetica Light" charset="0"/>
                  <a:ea typeface="Helvetica Light" charset="0"/>
                  <a:cs typeface="Helvetica Light" charset="0"/>
                </a:rPr>
                <a:t>70.0</a:t>
              </a:r>
              <a:endParaRPr lang="en-US" sz="2560" dirty="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20980" y="6531798"/>
            <a:ext cx="1142083" cy="1683896"/>
            <a:chOff x="1339917" y="4980562"/>
            <a:chExt cx="1070704" cy="1578653"/>
          </a:xfrm>
        </p:grpSpPr>
        <p:sp>
          <p:nvSpPr>
            <p:cNvPr id="79" name="TextBox 78"/>
            <p:cNvSpPr txBox="1"/>
            <p:nvPr/>
          </p:nvSpPr>
          <p:spPr>
            <a:xfrm rot="18900000">
              <a:off x="1339917" y="6026436"/>
              <a:ext cx="1040249" cy="532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>
                  <a:latin typeface="Helvetica Light" charset="0"/>
                  <a:ea typeface="Helvetica Light" charset="0"/>
                  <a:cs typeface="Helvetica Light" charset="0"/>
                </a:rPr>
                <a:t>SSIM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16970" y="5465832"/>
              <a:ext cx="793651" cy="279963"/>
            </a:xfrm>
            <a:prstGeom prst="rect">
              <a:avLst/>
            </a:prstGeom>
            <a:solidFill>
              <a:srgbClr val="F158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093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838095" y="5392913"/>
              <a:ext cx="351400" cy="137160"/>
              <a:chOff x="1966431" y="5489165"/>
              <a:chExt cx="351400" cy="137160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V="1">
                <a:off x="2142131" y="5489165"/>
                <a:ext cx="0" cy="1371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>
                <a:off x="1966431" y="548916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>
                <a:off x="1966431" y="5626325"/>
                <a:ext cx="351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/>
            <p:cNvSpPr txBox="1"/>
            <p:nvPr/>
          </p:nvSpPr>
          <p:spPr>
            <a:xfrm>
              <a:off x="1628493" y="4980562"/>
              <a:ext cx="772748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60" dirty="0">
                  <a:latin typeface="Helvetica Light" charset="0"/>
                  <a:ea typeface="Helvetica Light" charset="0"/>
                  <a:cs typeface="Helvetica Light" charset="0"/>
                </a:rPr>
                <a:t>69.7</a:t>
              </a:r>
            </a:p>
          </p:txBody>
        </p:sp>
      </p:grpSp>
      <p:sp>
        <p:nvSpPr>
          <p:cNvPr id="155" name="Rectangle 154"/>
          <p:cNvSpPr/>
          <p:nvPr/>
        </p:nvSpPr>
        <p:spPr>
          <a:xfrm>
            <a:off x="6434373" y="8367297"/>
            <a:ext cx="5387826" cy="90406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VGG (“perceptual loss”)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correlates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A9C14-D083-C245-BCFE-B56A2553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71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55" grpId="0"/>
      <p:bldP spid="15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6" name="Screen Shot 2017-01-11 at 2.36.35 AM-filte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4" y="1735936"/>
            <a:ext cx="1647804" cy="147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7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853" y="1817585"/>
            <a:ext cx="1509214" cy="13166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2" name="Group 3472"/>
          <p:cNvGrpSpPr/>
          <p:nvPr/>
        </p:nvGrpSpPr>
        <p:grpSpPr>
          <a:xfrm>
            <a:off x="2002408" y="2095070"/>
            <a:ext cx="942980" cy="751191"/>
            <a:chOff x="0" y="0"/>
            <a:chExt cx="1768087" cy="1408481"/>
          </a:xfrm>
        </p:grpSpPr>
        <p:sp>
          <p:nvSpPr>
            <p:cNvPr id="3468" name="Shape 3468"/>
            <p:cNvSpPr/>
            <p:nvPr/>
          </p:nvSpPr>
          <p:spPr>
            <a:xfrm>
              <a:off x="0" y="704240"/>
              <a:ext cx="17680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3469" name="Shape 3469"/>
            <p:cNvSpPr/>
            <p:nvPr/>
          </p:nvSpPr>
          <p:spPr>
            <a:xfrm rot="10800000">
              <a:off x="763550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70" name="Shape 3470"/>
            <p:cNvSpPr/>
            <p:nvPr/>
          </p:nvSpPr>
          <p:spPr>
            <a:xfrm rot="10800000">
              <a:off x="1117739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71" name="Shape 3471"/>
            <p:cNvSpPr/>
            <p:nvPr/>
          </p:nvSpPr>
          <p:spPr>
            <a:xfrm rot="10800000">
              <a:off x="409362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pic>
        <p:nvPicPr>
          <p:cNvPr id="3473" name="Screen Shot 2017-01-11 at 2.48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3" y="3278308"/>
            <a:ext cx="1271604" cy="12676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474" name="Screen Shot 2017-01-11 at 2.49.3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66" y="3287120"/>
            <a:ext cx="1271604" cy="12676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3479" name="Group 3479"/>
          <p:cNvGrpSpPr/>
          <p:nvPr/>
        </p:nvGrpSpPr>
        <p:grpSpPr>
          <a:xfrm>
            <a:off x="2002408" y="3545355"/>
            <a:ext cx="942980" cy="751191"/>
            <a:chOff x="0" y="0"/>
            <a:chExt cx="1768087" cy="1408481"/>
          </a:xfrm>
        </p:grpSpPr>
        <p:sp>
          <p:nvSpPr>
            <p:cNvPr id="3475" name="Shape 3475"/>
            <p:cNvSpPr/>
            <p:nvPr/>
          </p:nvSpPr>
          <p:spPr>
            <a:xfrm>
              <a:off x="0" y="704240"/>
              <a:ext cx="17680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3476" name="Shape 3476"/>
            <p:cNvSpPr/>
            <p:nvPr/>
          </p:nvSpPr>
          <p:spPr>
            <a:xfrm rot="10800000">
              <a:off x="763550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77" name="Shape 3477"/>
            <p:cNvSpPr/>
            <p:nvPr/>
          </p:nvSpPr>
          <p:spPr>
            <a:xfrm rot="10800000">
              <a:off x="1117739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78" name="Shape 3478"/>
            <p:cNvSpPr/>
            <p:nvPr/>
          </p:nvSpPr>
          <p:spPr>
            <a:xfrm rot="10800000">
              <a:off x="409362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grpSp>
        <p:nvGrpSpPr>
          <p:cNvPr id="3482" name="Group 3482"/>
          <p:cNvGrpSpPr/>
          <p:nvPr/>
        </p:nvGrpSpPr>
        <p:grpSpPr>
          <a:xfrm>
            <a:off x="4921036" y="2143836"/>
            <a:ext cx="4427218" cy="3554242"/>
            <a:chOff x="0" y="0"/>
            <a:chExt cx="8301032" cy="6664202"/>
          </a:xfrm>
        </p:grpSpPr>
        <p:sp>
          <p:nvSpPr>
            <p:cNvPr id="3480" name="Shape 3480"/>
            <p:cNvSpPr/>
            <p:nvPr/>
          </p:nvSpPr>
          <p:spPr>
            <a:xfrm>
              <a:off x="1249822" y="2627827"/>
              <a:ext cx="7051210" cy="1375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8000"/>
              </a:lvl1pPr>
            </a:lstStyle>
            <a:p>
              <a:r>
                <a:rPr sz="4267"/>
                <a:t>Universal loss?</a:t>
              </a:r>
            </a:p>
          </p:txBody>
        </p:sp>
        <p:pic>
          <p:nvPicPr>
            <p:cNvPr id="3481" name="pasted-image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31780" cy="6664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83" name="Shape 3483"/>
          <p:cNvSpPr/>
          <p:nvPr/>
        </p:nvSpPr>
        <p:spPr>
          <a:xfrm rot="5400000">
            <a:off x="934823" y="4663004"/>
            <a:ext cx="549831" cy="89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0000">
                <a:latin typeface="Adobe 繁黑體 Std B"/>
                <a:ea typeface="Adobe 繁黑體 Std B"/>
                <a:cs typeface="Adobe 繁黑體 Std B"/>
                <a:sym typeface="Adobe 繁黑體 Std B"/>
              </a:defRPr>
            </a:lvl1pPr>
          </a:lstStyle>
          <a:p>
            <a:r>
              <a:rPr sz="5333" dirty="0"/>
              <a:t>…</a:t>
            </a:r>
          </a:p>
        </p:txBody>
      </p:sp>
      <p:sp>
        <p:nvSpPr>
          <p:cNvPr id="3484" name="Shape 3484"/>
          <p:cNvSpPr/>
          <p:nvPr/>
        </p:nvSpPr>
        <p:spPr>
          <a:xfrm rot="5400000">
            <a:off x="3338454" y="4639108"/>
            <a:ext cx="549831" cy="89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0000">
                <a:latin typeface="Adobe 繁黑體 Std B"/>
                <a:ea typeface="Adobe 繁黑體 Std B"/>
                <a:cs typeface="Adobe 繁黑體 Std B"/>
                <a:sym typeface="Adobe 繁黑體 Std B"/>
              </a:defRPr>
            </a:lvl1pPr>
          </a:lstStyle>
          <a:p>
            <a:r>
              <a:rPr sz="5333" dirty="0"/>
              <a:t>…</a:t>
            </a:r>
          </a:p>
        </p:txBody>
      </p:sp>
      <p:sp>
        <p:nvSpPr>
          <p:cNvPr id="21" name="Shape 3519"/>
          <p:cNvSpPr/>
          <p:nvPr/>
        </p:nvSpPr>
        <p:spPr>
          <a:xfrm>
            <a:off x="2230210" y="1316476"/>
            <a:ext cx="3124253" cy="514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</a:bodyPr>
          <a:lstStyle/>
          <a:p>
            <a:r>
              <a:rPr sz="2844" dirty="0"/>
              <a:t>Generated images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DAB031-89DC-0649-8A9E-4F3EF98FDD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7806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8" name="Screen Shot 2017-01-11 at 2.36.35 AM-filte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4" y="1724647"/>
            <a:ext cx="1647804" cy="147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9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853" y="1806296"/>
            <a:ext cx="1509214" cy="13166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4" name="Group 3494"/>
          <p:cNvGrpSpPr/>
          <p:nvPr/>
        </p:nvGrpSpPr>
        <p:grpSpPr>
          <a:xfrm>
            <a:off x="2002408" y="2083781"/>
            <a:ext cx="942980" cy="751191"/>
            <a:chOff x="0" y="0"/>
            <a:chExt cx="1768087" cy="1408481"/>
          </a:xfrm>
        </p:grpSpPr>
        <p:sp>
          <p:nvSpPr>
            <p:cNvPr id="3490" name="Shape 3490"/>
            <p:cNvSpPr/>
            <p:nvPr/>
          </p:nvSpPr>
          <p:spPr>
            <a:xfrm>
              <a:off x="0" y="704240"/>
              <a:ext cx="17680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3491" name="Shape 3491"/>
            <p:cNvSpPr/>
            <p:nvPr/>
          </p:nvSpPr>
          <p:spPr>
            <a:xfrm rot="10800000">
              <a:off x="763550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92" name="Shape 3492"/>
            <p:cNvSpPr/>
            <p:nvPr/>
          </p:nvSpPr>
          <p:spPr>
            <a:xfrm rot="10800000">
              <a:off x="1117739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93" name="Shape 3493"/>
            <p:cNvSpPr/>
            <p:nvPr/>
          </p:nvSpPr>
          <p:spPr>
            <a:xfrm rot="10800000">
              <a:off x="409362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grpSp>
        <p:nvGrpSpPr>
          <p:cNvPr id="3501" name="Group 3501"/>
          <p:cNvGrpSpPr/>
          <p:nvPr/>
        </p:nvGrpSpPr>
        <p:grpSpPr>
          <a:xfrm>
            <a:off x="2002408" y="3534066"/>
            <a:ext cx="942980" cy="751191"/>
            <a:chOff x="0" y="0"/>
            <a:chExt cx="1768087" cy="1408481"/>
          </a:xfrm>
        </p:grpSpPr>
        <p:sp>
          <p:nvSpPr>
            <p:cNvPr id="3497" name="Shape 3497"/>
            <p:cNvSpPr/>
            <p:nvPr/>
          </p:nvSpPr>
          <p:spPr>
            <a:xfrm>
              <a:off x="0" y="704240"/>
              <a:ext cx="17680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3498" name="Shape 3498"/>
            <p:cNvSpPr/>
            <p:nvPr/>
          </p:nvSpPr>
          <p:spPr>
            <a:xfrm rot="10800000">
              <a:off x="763550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99" name="Shape 3499"/>
            <p:cNvSpPr/>
            <p:nvPr/>
          </p:nvSpPr>
          <p:spPr>
            <a:xfrm rot="10800000">
              <a:off x="1117739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500" name="Shape 3500"/>
            <p:cNvSpPr/>
            <p:nvPr/>
          </p:nvSpPr>
          <p:spPr>
            <a:xfrm rot="10800000">
              <a:off x="409362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sp>
        <p:nvSpPr>
          <p:cNvPr id="3502" name="Shape 3502"/>
          <p:cNvSpPr/>
          <p:nvPr/>
        </p:nvSpPr>
        <p:spPr>
          <a:xfrm rot="5400000">
            <a:off x="934823" y="4651715"/>
            <a:ext cx="549831" cy="89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0000">
                <a:latin typeface="Adobe 繁黑體 Std B"/>
                <a:ea typeface="Adobe 繁黑體 Std B"/>
                <a:cs typeface="Adobe 繁黑體 Std B"/>
                <a:sym typeface="Adobe 繁黑體 Std B"/>
              </a:defRPr>
            </a:lvl1pPr>
          </a:lstStyle>
          <a:p>
            <a:r>
              <a:rPr sz="5333"/>
              <a:t>…</a:t>
            </a:r>
          </a:p>
        </p:txBody>
      </p:sp>
      <p:pic>
        <p:nvPicPr>
          <p:cNvPr id="3503" name="pasted-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36" y="2132547"/>
            <a:ext cx="443617" cy="3554242"/>
          </a:xfrm>
          <a:prstGeom prst="rect">
            <a:avLst/>
          </a:prstGeom>
          <a:ln w="12700">
            <a:miter lim="400000"/>
          </a:ln>
        </p:spPr>
      </p:pic>
      <p:sp>
        <p:nvSpPr>
          <p:cNvPr id="3525" name="Shape 3525"/>
          <p:cNvSpPr/>
          <p:nvPr/>
        </p:nvSpPr>
        <p:spPr>
          <a:xfrm rot="5400000">
            <a:off x="3338454" y="4627819"/>
            <a:ext cx="549831" cy="89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0000">
                <a:latin typeface="Adobe 繁黑體 Std B"/>
                <a:ea typeface="Adobe 繁黑體 Std B"/>
                <a:cs typeface="Adobe 繁黑體 Std B"/>
                <a:sym typeface="Adobe 繁黑體 Std B"/>
              </a:defRPr>
            </a:lvl1pPr>
          </a:lstStyle>
          <a:p>
            <a:r>
              <a:rPr sz="5333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13229" y="3581351"/>
            <a:ext cx="414889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/>
              <a:t>Human </a:t>
            </a:r>
            <a:r>
              <a:rPr lang="en-US" altLang="zh-CN" sz="3733" dirty="0"/>
              <a:t>Annotation</a:t>
            </a:r>
            <a:endParaRPr lang="en-US" sz="3733" dirty="0"/>
          </a:p>
        </p:txBody>
      </p:sp>
      <p:sp>
        <p:nvSpPr>
          <p:cNvPr id="41" name="Shape 3519"/>
          <p:cNvSpPr/>
          <p:nvPr/>
        </p:nvSpPr>
        <p:spPr>
          <a:xfrm>
            <a:off x="2230210" y="1305187"/>
            <a:ext cx="3124253" cy="514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</a:bodyPr>
          <a:lstStyle/>
          <a:p>
            <a:r>
              <a:rPr sz="2844" dirty="0"/>
              <a:t>Generated images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0242" y="5715356"/>
            <a:ext cx="6426254" cy="2571374"/>
            <a:chOff x="450272" y="4943874"/>
            <a:chExt cx="7229536" cy="2892796"/>
          </a:xfrm>
        </p:grpSpPr>
        <p:grpSp>
          <p:nvGrpSpPr>
            <p:cNvPr id="3524" name="Group 3524"/>
            <p:cNvGrpSpPr/>
            <p:nvPr/>
          </p:nvGrpSpPr>
          <p:grpSpPr>
            <a:xfrm>
              <a:off x="450272" y="4943874"/>
              <a:ext cx="7229536" cy="2892796"/>
              <a:chOff x="-1" y="8239040"/>
              <a:chExt cx="12049224" cy="4821325"/>
            </a:xfrm>
          </p:grpSpPr>
          <p:grpSp>
            <p:nvGrpSpPr>
              <p:cNvPr id="3522" name="Group 3522"/>
              <p:cNvGrpSpPr/>
              <p:nvPr/>
            </p:nvGrpSpPr>
            <p:grpSpPr>
              <a:xfrm>
                <a:off x="-1" y="8239040"/>
                <a:ext cx="12049224" cy="4821325"/>
                <a:chOff x="-1" y="8239040"/>
                <a:chExt cx="12049223" cy="4821325"/>
              </a:xfrm>
            </p:grpSpPr>
            <p:grpSp>
              <p:nvGrpSpPr>
                <p:cNvPr id="3518" name="Group 3518"/>
                <p:cNvGrpSpPr/>
                <p:nvPr/>
              </p:nvGrpSpPr>
              <p:grpSpPr>
                <a:xfrm>
                  <a:off x="-1" y="8239040"/>
                  <a:ext cx="12049223" cy="4758697"/>
                  <a:chOff x="-1" y="-1"/>
                  <a:chExt cx="12049221" cy="4758696"/>
                </a:xfrm>
              </p:grpSpPr>
              <p:sp>
                <p:nvSpPr>
                  <p:cNvPr id="3514" name="Shape 3514"/>
                  <p:cNvSpPr/>
                  <p:nvPr/>
                </p:nvSpPr>
                <p:spPr>
                  <a:xfrm flipV="1">
                    <a:off x="-1" y="-1"/>
                    <a:ext cx="12049221" cy="2318949"/>
                  </a:xfrm>
                  <a:prstGeom prst="line">
                    <a:avLst/>
                  </a:prstGeom>
                  <a:noFill/>
                  <a:ln w="152400" cap="flat">
                    <a:solidFill>
                      <a:schemeClr val="tx1"/>
                    </a:solidFill>
                    <a:custDash>
                      <a:ds d="200000" sp="200000"/>
                    </a:custDash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defRPr sz="3200"/>
                    </a:pPr>
                    <a:endParaRPr sz="1707"/>
                  </a:p>
                </p:txBody>
              </p:sp>
              <p:pic>
                <p:nvPicPr>
                  <p:cNvPr id="3515" name="pasted-image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05740" y="2892382"/>
                    <a:ext cx="2306429" cy="1866313"/>
                  </a:xfrm>
                  <a:prstGeom prst="rect">
                    <a:avLst/>
                  </a:prstGeom>
                  <a:ln w="25400" cap="flat">
                    <a:solidFill>
                      <a:srgbClr val="F3F7F5"/>
                    </a:solidFill>
                    <a:prstDash val="solid"/>
                    <a:miter lim="400000"/>
                  </a:ln>
                  <a:effectLst>
                    <a:outerShdw blurRad="63500" dist="25400" dir="3600000" rotWithShape="0">
                      <a:srgbClr val="000000">
                        <a:alpha val="70000"/>
                      </a:srgbClr>
                    </a:outerShdw>
                  </a:effectLst>
                </p:spPr>
              </p:pic>
            </p:grpSp>
            <p:sp>
              <p:nvSpPr>
                <p:cNvPr id="3521" name="Shape 3521"/>
                <p:cNvSpPr/>
                <p:nvPr/>
              </p:nvSpPr>
              <p:spPr>
                <a:xfrm>
                  <a:off x="7984879" y="11992765"/>
                  <a:ext cx="676267" cy="10676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>
                    <a:defRPr sz="6000">
                      <a:latin typeface="Adobe 繁黑體 Std B"/>
                      <a:ea typeface="Adobe 繁黑體 Std B"/>
                      <a:cs typeface="Adobe 繁黑體 Std B"/>
                      <a:sym typeface="Adobe 繁黑體 Std B"/>
                    </a:defRPr>
                  </a:lvl1pPr>
                </a:lstStyle>
                <a:p>
                  <a:r>
                    <a:rPr sz="3200"/>
                    <a:t>…</a:t>
                  </a:r>
                </a:p>
              </p:txBody>
            </p:sp>
          </p:grpSp>
          <p:pic>
            <p:nvPicPr>
              <p:cNvPr id="3523" name="pasted-image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0886" y="10233513"/>
                <a:ext cx="2409123" cy="16052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63500" dist="25400" dir="3600000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42" name="Shape 3516"/>
            <p:cNvSpPr/>
            <p:nvPr/>
          </p:nvSpPr>
          <p:spPr>
            <a:xfrm>
              <a:off x="558045" y="6920595"/>
              <a:ext cx="2281274" cy="5789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r>
                <a:rPr sz="2844" dirty="0"/>
                <a:t>Real photos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94" y="4275866"/>
            <a:ext cx="2348089" cy="2686756"/>
          </a:xfrm>
          <a:prstGeom prst="rect">
            <a:avLst/>
          </a:prstGeom>
        </p:spPr>
      </p:pic>
      <p:pic>
        <p:nvPicPr>
          <p:cNvPr id="30" name="Screen Shot 2017-01-11 at 2.48.58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3" y="3267019"/>
            <a:ext cx="1271604" cy="12676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1" name="Screen Shot 2017-01-11 at 2.49.3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66" y="3275831"/>
            <a:ext cx="1271604" cy="12676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2" name="Shape 3506"/>
          <p:cNvSpPr/>
          <p:nvPr/>
        </p:nvSpPr>
        <p:spPr>
          <a:xfrm>
            <a:off x="5740687" y="4120338"/>
            <a:ext cx="1364029" cy="724524"/>
          </a:xfrm>
          <a:prstGeom prst="line">
            <a:avLst/>
          </a:prstGeom>
          <a:noFill/>
          <a:ln w="1143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sp>
        <p:nvSpPr>
          <p:cNvPr id="33" name="Shape 3507"/>
          <p:cNvSpPr/>
          <p:nvPr/>
        </p:nvSpPr>
        <p:spPr>
          <a:xfrm flipV="1">
            <a:off x="5740687" y="5933305"/>
            <a:ext cx="1364029" cy="724524"/>
          </a:xfrm>
          <a:prstGeom prst="line">
            <a:avLst/>
          </a:prstGeom>
          <a:noFill/>
          <a:ln w="1143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sp>
        <p:nvSpPr>
          <p:cNvPr id="4" name="TextBox 3"/>
          <p:cNvSpPr txBox="1"/>
          <p:nvPr/>
        </p:nvSpPr>
        <p:spPr>
          <a:xfrm>
            <a:off x="10561502" y="9168825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[Zhu</a:t>
            </a: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al.</a:t>
            </a: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2014]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41800" y="5187758"/>
            <a:ext cx="3055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/>
              <a:t>Real vs. Fake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DBBE1-F9C6-2846-9E72-7E20BA8442CF}"/>
              </a:ext>
            </a:extLst>
          </p:cNvPr>
          <p:cNvSpPr txBox="1"/>
          <p:nvPr/>
        </p:nvSpPr>
        <p:spPr>
          <a:xfrm>
            <a:off x="3078385" y="399839"/>
            <a:ext cx="684803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Learning with Human Perception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2D2B48-60EE-1040-A56F-AF2FAC68061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3487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3" grpId="0" animBg="1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8" name="Screen Shot 2017-01-11 at 2.36.35 AM-filte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34" y="1623046"/>
            <a:ext cx="1647804" cy="147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9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853" y="1704695"/>
            <a:ext cx="1509214" cy="13166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4" name="Group 3494"/>
          <p:cNvGrpSpPr/>
          <p:nvPr/>
        </p:nvGrpSpPr>
        <p:grpSpPr>
          <a:xfrm>
            <a:off x="2002408" y="1982180"/>
            <a:ext cx="942980" cy="751191"/>
            <a:chOff x="0" y="0"/>
            <a:chExt cx="1768087" cy="1408481"/>
          </a:xfrm>
        </p:grpSpPr>
        <p:sp>
          <p:nvSpPr>
            <p:cNvPr id="3490" name="Shape 3490"/>
            <p:cNvSpPr/>
            <p:nvPr/>
          </p:nvSpPr>
          <p:spPr>
            <a:xfrm>
              <a:off x="0" y="704240"/>
              <a:ext cx="17680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3491" name="Shape 3491"/>
            <p:cNvSpPr/>
            <p:nvPr/>
          </p:nvSpPr>
          <p:spPr>
            <a:xfrm rot="10800000">
              <a:off x="763550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92" name="Shape 3492"/>
            <p:cNvSpPr/>
            <p:nvPr/>
          </p:nvSpPr>
          <p:spPr>
            <a:xfrm rot="10800000">
              <a:off x="1117739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93" name="Shape 3493"/>
            <p:cNvSpPr/>
            <p:nvPr/>
          </p:nvSpPr>
          <p:spPr>
            <a:xfrm rot="10800000">
              <a:off x="409362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grpSp>
        <p:nvGrpSpPr>
          <p:cNvPr id="3501" name="Group 3501"/>
          <p:cNvGrpSpPr/>
          <p:nvPr/>
        </p:nvGrpSpPr>
        <p:grpSpPr>
          <a:xfrm>
            <a:off x="2002408" y="3432465"/>
            <a:ext cx="942980" cy="751191"/>
            <a:chOff x="0" y="0"/>
            <a:chExt cx="1768087" cy="1408481"/>
          </a:xfrm>
        </p:grpSpPr>
        <p:sp>
          <p:nvSpPr>
            <p:cNvPr id="3497" name="Shape 3497"/>
            <p:cNvSpPr/>
            <p:nvPr/>
          </p:nvSpPr>
          <p:spPr>
            <a:xfrm>
              <a:off x="0" y="704240"/>
              <a:ext cx="17680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/>
              </a:pPr>
              <a:endParaRPr sz="1707"/>
            </a:p>
          </p:txBody>
        </p:sp>
        <p:sp>
          <p:nvSpPr>
            <p:cNvPr id="3498" name="Shape 3498"/>
            <p:cNvSpPr/>
            <p:nvPr/>
          </p:nvSpPr>
          <p:spPr>
            <a:xfrm rot="10800000">
              <a:off x="763550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499" name="Shape 3499"/>
            <p:cNvSpPr/>
            <p:nvPr/>
          </p:nvSpPr>
          <p:spPr>
            <a:xfrm rot="10800000">
              <a:off x="1117739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  <p:sp>
          <p:nvSpPr>
            <p:cNvPr id="3500" name="Shape 3500"/>
            <p:cNvSpPr/>
            <p:nvPr/>
          </p:nvSpPr>
          <p:spPr>
            <a:xfrm rot="10800000">
              <a:off x="409362" y="0"/>
              <a:ext cx="240988" cy="140848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707"/>
            </a:p>
          </p:txBody>
        </p:sp>
      </p:grpSp>
      <p:sp>
        <p:nvSpPr>
          <p:cNvPr id="3502" name="Shape 3502"/>
          <p:cNvSpPr/>
          <p:nvPr/>
        </p:nvSpPr>
        <p:spPr>
          <a:xfrm rot="5400000">
            <a:off x="934823" y="4550114"/>
            <a:ext cx="549831" cy="89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0000">
                <a:latin typeface="Adobe 繁黑體 Std B"/>
                <a:ea typeface="Adobe 繁黑體 Std B"/>
                <a:cs typeface="Adobe 繁黑體 Std B"/>
                <a:sym typeface="Adobe 繁黑體 Std B"/>
              </a:defRPr>
            </a:lvl1pPr>
          </a:lstStyle>
          <a:p>
            <a:r>
              <a:rPr sz="5333"/>
              <a:t>…</a:t>
            </a:r>
          </a:p>
        </p:txBody>
      </p:sp>
      <p:pic>
        <p:nvPicPr>
          <p:cNvPr id="3503" name="pasted-image.pd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36" y="2030946"/>
            <a:ext cx="443617" cy="3554242"/>
          </a:xfrm>
          <a:prstGeom prst="rect">
            <a:avLst/>
          </a:prstGeom>
          <a:ln w="12700">
            <a:miter lim="400000"/>
          </a:ln>
        </p:spPr>
      </p:pic>
      <p:sp>
        <p:nvSpPr>
          <p:cNvPr id="3504" name="Shape 3504"/>
          <p:cNvSpPr/>
          <p:nvPr/>
        </p:nvSpPr>
        <p:spPr>
          <a:xfrm>
            <a:off x="7369591" y="5088754"/>
            <a:ext cx="2176269" cy="651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algn="ctr">
              <a:defRPr sz="7200"/>
            </a:pPr>
            <a:r>
              <a:rPr lang="en-US" sz="3733" dirty="0"/>
              <a:t>Classifier</a:t>
            </a:r>
            <a:endParaRPr sz="3733" dirty="0"/>
          </a:p>
        </p:txBody>
      </p:sp>
      <p:sp>
        <p:nvSpPr>
          <p:cNvPr id="3505" name="Shape 3505"/>
          <p:cNvSpPr/>
          <p:nvPr/>
        </p:nvSpPr>
        <p:spPr>
          <a:xfrm>
            <a:off x="7308383" y="4172722"/>
            <a:ext cx="2436048" cy="2483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5028"/>
                </a:lnTo>
                <a:lnTo>
                  <a:pt x="21600" y="1664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40640" tIns="40640" rIns="40640" bIns="4064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sp>
        <p:nvSpPr>
          <p:cNvPr id="3506" name="Shape 3506"/>
          <p:cNvSpPr/>
          <p:nvPr/>
        </p:nvSpPr>
        <p:spPr>
          <a:xfrm>
            <a:off x="5740687" y="4018737"/>
            <a:ext cx="1364029" cy="724524"/>
          </a:xfrm>
          <a:prstGeom prst="line">
            <a:avLst/>
          </a:prstGeom>
          <a:noFill/>
          <a:ln w="1143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sp>
        <p:nvSpPr>
          <p:cNvPr id="3507" name="Shape 3507"/>
          <p:cNvSpPr/>
          <p:nvPr/>
        </p:nvSpPr>
        <p:spPr>
          <a:xfrm flipV="1">
            <a:off x="5740687" y="5831704"/>
            <a:ext cx="1364029" cy="724524"/>
          </a:xfrm>
          <a:prstGeom prst="line">
            <a:avLst/>
          </a:prstGeom>
          <a:noFill/>
          <a:ln w="1143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grpSp>
        <p:nvGrpSpPr>
          <p:cNvPr id="2" name="Group 1"/>
          <p:cNvGrpSpPr/>
          <p:nvPr/>
        </p:nvGrpSpPr>
        <p:grpSpPr>
          <a:xfrm>
            <a:off x="6227636" y="1701427"/>
            <a:ext cx="6700417" cy="6588926"/>
            <a:chOff x="7006090" y="542505"/>
            <a:chExt cx="7537969" cy="7412542"/>
          </a:xfrm>
        </p:grpSpPr>
        <p:pic>
          <p:nvPicPr>
            <p:cNvPr id="3509" name="pasted-imag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47091" y="5406587"/>
              <a:ext cx="1451555" cy="145155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3510" name="Shape 3510"/>
            <p:cNvSpPr/>
            <p:nvPr/>
          </p:nvSpPr>
          <p:spPr>
            <a:xfrm>
              <a:off x="7755317" y="7092887"/>
              <a:ext cx="6788742" cy="862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l">
                <a:defRPr sz="4200"/>
              </a:lvl1pPr>
            </a:lstStyle>
            <a:p>
              <a:pPr algn="r"/>
              <a:r>
                <a:rPr sz="2240" dirty="0">
                  <a:solidFill>
                    <a:schemeClr val="bg1">
                      <a:lumMod val="50000"/>
                    </a:schemeClr>
                  </a:solidFill>
                </a:rPr>
                <a:t>[Goodfellow, Pouget-Abadie, Mirza, Xu, Warde-Farley, Ozair, Courville, Bengio 2014]</a:t>
              </a:r>
            </a:p>
          </p:txBody>
        </p:sp>
        <p:sp>
          <p:nvSpPr>
            <p:cNvPr id="3511" name="Shape 3511"/>
            <p:cNvSpPr/>
            <p:nvPr/>
          </p:nvSpPr>
          <p:spPr>
            <a:xfrm>
              <a:off x="7006090" y="542505"/>
              <a:ext cx="6950221" cy="131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>
                <a:defRPr sz="66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556" dirty="0">
                  <a:latin typeface="Calibri" charset="0"/>
                  <a:ea typeface="Calibri" charset="0"/>
                  <a:cs typeface="Calibri" charset="0"/>
                </a:rPr>
                <a:t>Generative Adversarial Network</a:t>
              </a:r>
            </a:p>
            <a:p>
              <a:pPr algn="ctr">
                <a:defRPr sz="66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556" dirty="0">
                  <a:latin typeface="Calibri" charset="0"/>
                  <a:ea typeface="Calibri" charset="0"/>
                  <a:cs typeface="Calibri" charset="0"/>
                </a:rPr>
                <a:t> (GANs)</a:t>
              </a:r>
            </a:p>
          </p:txBody>
        </p:sp>
      </p:grpSp>
      <p:grpSp>
        <p:nvGrpSpPr>
          <p:cNvPr id="3524" name="Group 3524"/>
          <p:cNvGrpSpPr/>
          <p:nvPr/>
        </p:nvGrpSpPr>
        <p:grpSpPr>
          <a:xfrm>
            <a:off x="400242" y="5613755"/>
            <a:ext cx="6426254" cy="2571374"/>
            <a:chOff x="-1" y="8239040"/>
            <a:chExt cx="12049224" cy="4821325"/>
          </a:xfrm>
        </p:grpSpPr>
        <p:grpSp>
          <p:nvGrpSpPr>
            <p:cNvPr id="3522" name="Group 3522"/>
            <p:cNvGrpSpPr/>
            <p:nvPr/>
          </p:nvGrpSpPr>
          <p:grpSpPr>
            <a:xfrm>
              <a:off x="-1" y="8239040"/>
              <a:ext cx="12049224" cy="4821325"/>
              <a:chOff x="-1" y="8239040"/>
              <a:chExt cx="12049223" cy="4821325"/>
            </a:xfrm>
          </p:grpSpPr>
          <p:grpSp>
            <p:nvGrpSpPr>
              <p:cNvPr id="3518" name="Group 3518"/>
              <p:cNvGrpSpPr/>
              <p:nvPr/>
            </p:nvGrpSpPr>
            <p:grpSpPr>
              <a:xfrm>
                <a:off x="-1" y="8239040"/>
                <a:ext cx="12049223" cy="4758697"/>
                <a:chOff x="-1" y="-1"/>
                <a:chExt cx="12049221" cy="4758696"/>
              </a:xfrm>
            </p:grpSpPr>
            <p:sp>
              <p:nvSpPr>
                <p:cNvPr id="3514" name="Shape 3514"/>
                <p:cNvSpPr/>
                <p:nvPr/>
              </p:nvSpPr>
              <p:spPr>
                <a:xfrm flipV="1">
                  <a:off x="-1" y="-1"/>
                  <a:ext cx="12049221" cy="2318949"/>
                </a:xfrm>
                <a:prstGeom prst="line">
                  <a:avLst/>
                </a:prstGeom>
                <a:noFill/>
                <a:ln w="152400" cap="flat">
                  <a:solidFill>
                    <a:schemeClr val="tx1"/>
                  </a:solidFill>
                  <a:custDash>
                    <a:ds d="200000" sp="200000"/>
                  </a:custDash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3200"/>
                  </a:pPr>
                  <a:endParaRPr sz="1707"/>
                </a:p>
              </p:txBody>
            </p:sp>
            <p:grpSp>
              <p:nvGrpSpPr>
                <p:cNvPr id="3517" name="Group 3517"/>
                <p:cNvGrpSpPr/>
                <p:nvPr/>
              </p:nvGrpSpPr>
              <p:grpSpPr>
                <a:xfrm>
                  <a:off x="179619" y="2892381"/>
                  <a:ext cx="6732551" cy="1866314"/>
                  <a:chOff x="-192102" y="1172551"/>
                  <a:chExt cx="6732550" cy="1866312"/>
                </a:xfrm>
              </p:grpSpPr>
              <p:pic>
                <p:nvPicPr>
                  <p:cNvPr id="3515" name="pasted-image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34020" y="1172551"/>
                    <a:ext cx="2306428" cy="1866312"/>
                  </a:xfrm>
                  <a:prstGeom prst="rect">
                    <a:avLst/>
                  </a:prstGeom>
                  <a:ln w="25400" cap="flat">
                    <a:solidFill>
                      <a:srgbClr val="F3F7F5"/>
                    </a:solidFill>
                    <a:prstDash val="solid"/>
                    <a:miter lim="400000"/>
                  </a:ln>
                  <a:effectLst>
                    <a:outerShdw blurRad="63500" dist="25400" dir="3600000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sp>
                <p:nvSpPr>
                  <p:cNvPr id="3516" name="Shape 3516"/>
                  <p:cNvSpPr/>
                  <p:nvPr/>
                </p:nvSpPr>
                <p:spPr>
                  <a:xfrm>
                    <a:off x="-192102" y="1574702"/>
                    <a:ext cx="3802120" cy="96492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/>
                  <a:p>
                    <a:r>
                      <a:rPr sz="2844" dirty="0"/>
                      <a:t>Real photos</a:t>
                    </a:r>
                  </a:p>
                </p:txBody>
              </p:sp>
            </p:grpSp>
          </p:grpSp>
          <p:sp>
            <p:nvSpPr>
              <p:cNvPr id="3521" name="Shape 3521"/>
              <p:cNvSpPr/>
              <p:nvPr/>
            </p:nvSpPr>
            <p:spPr>
              <a:xfrm>
                <a:off x="7984879" y="11992765"/>
                <a:ext cx="676267" cy="10676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>
                  <a:defRPr sz="6000">
                    <a:latin typeface="Adobe 繁黑體 Std B"/>
                    <a:ea typeface="Adobe 繁黑體 Std B"/>
                    <a:cs typeface="Adobe 繁黑體 Std B"/>
                    <a:sym typeface="Adobe 繁黑體 Std B"/>
                  </a:defRPr>
                </a:lvl1pPr>
              </a:lstStyle>
              <a:p>
                <a:r>
                  <a:rPr sz="3200"/>
                  <a:t>…</a:t>
                </a:r>
              </a:p>
            </p:txBody>
          </p:sp>
        </p:grpSp>
        <p:pic>
          <p:nvPicPr>
            <p:cNvPr id="3523" name="pasted-ima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886" y="10233513"/>
              <a:ext cx="2409123" cy="160523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525" name="Shape 3525"/>
          <p:cNvSpPr/>
          <p:nvPr/>
        </p:nvSpPr>
        <p:spPr>
          <a:xfrm rot="5400000">
            <a:off x="3338454" y="4526218"/>
            <a:ext cx="549831" cy="89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0000">
                <a:latin typeface="Adobe 繁黑體 Std B"/>
                <a:ea typeface="Adobe 繁黑體 Std B"/>
                <a:cs typeface="Adobe 繁黑體 Std B"/>
                <a:sym typeface="Adobe 繁黑體 Std B"/>
              </a:defRPr>
            </a:lvl1pPr>
          </a:lstStyle>
          <a:p>
            <a:r>
              <a:rPr sz="5333"/>
              <a:t>…</a:t>
            </a:r>
          </a:p>
        </p:txBody>
      </p:sp>
      <p:pic>
        <p:nvPicPr>
          <p:cNvPr id="41" name="Screen Shot 2017-01-11 at 2.48.58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3" y="3165418"/>
            <a:ext cx="1271604" cy="12676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42" name="Screen Shot 2017-01-11 at 2.49.3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66" y="3174230"/>
            <a:ext cx="1271604" cy="12676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3" name="Shape 3519"/>
          <p:cNvSpPr/>
          <p:nvPr/>
        </p:nvSpPr>
        <p:spPr>
          <a:xfrm>
            <a:off x="2230210" y="1203586"/>
            <a:ext cx="3124253" cy="514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numCol="1" anchor="ctr">
            <a:spAutoFit/>
          </a:bodyPr>
          <a:lstStyle/>
          <a:p>
            <a:r>
              <a:rPr sz="2844" dirty="0"/>
              <a:t>Generated images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41800" y="5086157"/>
            <a:ext cx="3055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/>
              <a:t>Real vs. Fake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27358E-D4F2-F641-8DD9-8AC72015E6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191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Image synthesis from “noise”"/>
          <p:cNvSpPr txBox="1"/>
          <p:nvPr/>
        </p:nvSpPr>
        <p:spPr>
          <a:xfrm>
            <a:off x="972685" y="1263638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 dirty="0"/>
              <a:t>Image synthesis from “noise”</a:t>
            </a:r>
          </a:p>
        </p:txBody>
      </p:sp>
      <p:grpSp>
        <p:nvGrpSpPr>
          <p:cNvPr id="547" name="Group"/>
          <p:cNvGrpSpPr/>
          <p:nvPr/>
        </p:nvGrpSpPr>
        <p:grpSpPr>
          <a:xfrm>
            <a:off x="5381292" y="6105031"/>
            <a:ext cx="2014858" cy="1885449"/>
            <a:chOff x="0" y="0"/>
            <a:chExt cx="3777856" cy="3535216"/>
          </a:xfrm>
        </p:grpSpPr>
        <p:pic>
          <p:nvPicPr>
            <p:cNvPr id="543" name="Sampler.pdf" descr="Sampler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970" y="0"/>
              <a:ext cx="2361915" cy="618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z_sim_p(z).pdf" descr="z_sim_p(z)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585" y="1951772"/>
              <a:ext cx="2284683" cy="67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x_=_G(z).pdf" descr="x_=_G(z)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981" y="2927063"/>
              <a:ext cx="2284683" cy="608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G_mathcal_Z_righ.pdf" descr="G_mathcal_Z_righ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975886"/>
              <a:ext cx="3777857" cy="618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8" name="Line"/>
          <p:cNvSpPr/>
          <p:nvPr/>
        </p:nvSpPr>
        <p:spPr>
          <a:xfrm>
            <a:off x="7487166" y="4321123"/>
            <a:ext cx="37839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grpSp>
        <p:nvGrpSpPr>
          <p:cNvPr id="551" name="Group"/>
          <p:cNvGrpSpPr/>
          <p:nvPr/>
        </p:nvGrpSpPr>
        <p:grpSpPr>
          <a:xfrm>
            <a:off x="2862575" y="3903835"/>
            <a:ext cx="1218498" cy="1481801"/>
            <a:chOff x="0" y="0"/>
            <a:chExt cx="2284682" cy="2778375"/>
          </a:xfrm>
        </p:grpSpPr>
        <p:pic>
          <p:nvPicPr>
            <p:cNvPr id="549" name="z_sim_p(z).pdf" descr="z_sim_p(z)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107476"/>
              <a:ext cx="2284683" cy="67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099" y="0"/>
              <a:ext cx="1592485" cy="1592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2" name="Line"/>
          <p:cNvSpPr/>
          <p:nvPr/>
        </p:nvSpPr>
        <p:spPr>
          <a:xfrm>
            <a:off x="4487759" y="4321123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pic>
        <p:nvPicPr>
          <p:cNvPr id="553" name="G.pdf" descr="G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8287" y="2858913"/>
            <a:ext cx="350039" cy="363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6" name="Group"/>
          <p:cNvGrpSpPr/>
          <p:nvPr/>
        </p:nvGrpSpPr>
        <p:grpSpPr>
          <a:xfrm>
            <a:off x="8170518" y="3698414"/>
            <a:ext cx="1450322" cy="1951408"/>
            <a:chOff x="-103166" y="1239947"/>
            <a:chExt cx="2719353" cy="3658890"/>
          </a:xfrm>
        </p:grpSpPr>
        <p:pic>
          <p:nvPicPr>
            <p:cNvPr id="554" name="x_=_G(z).pdf" descr="x_=_G(z)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169" y="4290683"/>
              <a:ext cx="2284684" cy="608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Ima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03166" y="1239947"/>
              <a:ext cx="2719353" cy="2209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1" name="Group"/>
          <p:cNvGrpSpPr/>
          <p:nvPr/>
        </p:nvGrpSpPr>
        <p:grpSpPr>
          <a:xfrm>
            <a:off x="5179423" y="3475743"/>
            <a:ext cx="1947768" cy="1735444"/>
            <a:chOff x="0" y="0"/>
            <a:chExt cx="3652064" cy="3253956"/>
          </a:xfrm>
        </p:grpSpPr>
        <p:sp>
          <p:nvSpPr>
            <p:cNvPr id="559" name="Rectangle"/>
            <p:cNvSpPr/>
            <p:nvPr/>
          </p:nvSpPr>
          <p:spPr>
            <a:xfrm>
              <a:off x="0" y="0"/>
              <a:ext cx="3652065" cy="3253957"/>
            </a:xfrm>
            <a:prstGeom prst="rect">
              <a:avLst/>
            </a:prstGeom>
            <a:solidFill>
              <a:srgbClr val="53585F"/>
            </a:solidFill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560" name="Generator"/>
            <p:cNvSpPr txBox="1"/>
            <p:nvPr/>
          </p:nvSpPr>
          <p:spPr>
            <a:xfrm>
              <a:off x="55578" y="1222943"/>
              <a:ext cx="3540908" cy="774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0640" tIns="40640" rIns="40640" bIns="40640" numCol="1" anchor="t">
              <a:noAutofit/>
            </a:bodyPr>
            <a:lstStyle>
              <a:lvl1pPr defTabSz="2172273">
                <a:defRPr sz="5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667"/>
                <a:t>Generator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D3F6DA-2B1B-B04B-80A8-1FA85256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841093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Image synthesis from “noise”"/>
          <p:cNvSpPr txBox="1"/>
          <p:nvPr/>
        </p:nvSpPr>
        <p:spPr>
          <a:xfrm>
            <a:off x="972685" y="1263638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 dirty="0"/>
              <a:t>Image synthesis from “noise”</a:t>
            </a:r>
          </a:p>
        </p:txBody>
      </p:sp>
      <p:grpSp>
        <p:nvGrpSpPr>
          <p:cNvPr id="547" name="Group"/>
          <p:cNvGrpSpPr/>
          <p:nvPr/>
        </p:nvGrpSpPr>
        <p:grpSpPr>
          <a:xfrm>
            <a:off x="5381292" y="6105031"/>
            <a:ext cx="2014858" cy="1885449"/>
            <a:chOff x="0" y="0"/>
            <a:chExt cx="3777856" cy="3535216"/>
          </a:xfrm>
        </p:grpSpPr>
        <p:pic>
          <p:nvPicPr>
            <p:cNvPr id="543" name="Sampler.pdf" descr="Sampler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970" y="0"/>
              <a:ext cx="2361915" cy="618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z_sim_p(z).pdf" descr="z_sim_p(z)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585" y="1951772"/>
              <a:ext cx="2284683" cy="67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x_=_G(z).pdf" descr="x_=_G(z)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981" y="2927063"/>
              <a:ext cx="2284683" cy="608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G_mathcal_Z_righ.pdf" descr="G_mathcal_Z_righ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975886"/>
              <a:ext cx="3777857" cy="618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8" name="Line"/>
          <p:cNvSpPr/>
          <p:nvPr/>
        </p:nvSpPr>
        <p:spPr>
          <a:xfrm>
            <a:off x="7487166" y="4321123"/>
            <a:ext cx="37839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grpSp>
        <p:nvGrpSpPr>
          <p:cNvPr id="551" name="Group"/>
          <p:cNvGrpSpPr/>
          <p:nvPr/>
        </p:nvGrpSpPr>
        <p:grpSpPr>
          <a:xfrm>
            <a:off x="2862575" y="3903835"/>
            <a:ext cx="1218498" cy="1481801"/>
            <a:chOff x="0" y="0"/>
            <a:chExt cx="2284682" cy="2778375"/>
          </a:xfrm>
        </p:grpSpPr>
        <p:pic>
          <p:nvPicPr>
            <p:cNvPr id="549" name="z_sim_p(z).pdf" descr="z_sim_p(z)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07476"/>
              <a:ext cx="2284683" cy="67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099" y="0"/>
              <a:ext cx="1592485" cy="1592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2" name="Line"/>
          <p:cNvSpPr/>
          <p:nvPr/>
        </p:nvSpPr>
        <p:spPr>
          <a:xfrm>
            <a:off x="4487759" y="4321123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pic>
        <p:nvPicPr>
          <p:cNvPr id="553" name="G.pdf" descr="G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287" y="2858913"/>
            <a:ext cx="350039" cy="363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6" name="Group"/>
          <p:cNvGrpSpPr/>
          <p:nvPr/>
        </p:nvGrpSpPr>
        <p:grpSpPr>
          <a:xfrm>
            <a:off x="8286430" y="3698414"/>
            <a:ext cx="1218498" cy="1951408"/>
            <a:chOff x="114169" y="1239947"/>
            <a:chExt cx="2284684" cy="3658890"/>
          </a:xfrm>
        </p:grpSpPr>
        <p:pic>
          <p:nvPicPr>
            <p:cNvPr id="554" name="x_=_G(z).pdf" descr="x_=_G(z)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169" y="4290683"/>
              <a:ext cx="2284684" cy="608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Ima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774" y="1239947"/>
              <a:ext cx="2209473" cy="2209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781" y="3732919"/>
            <a:ext cx="849326" cy="849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1" name="Group"/>
          <p:cNvGrpSpPr/>
          <p:nvPr/>
        </p:nvGrpSpPr>
        <p:grpSpPr>
          <a:xfrm>
            <a:off x="5179423" y="3475743"/>
            <a:ext cx="1947768" cy="1735444"/>
            <a:chOff x="0" y="0"/>
            <a:chExt cx="3652064" cy="3253956"/>
          </a:xfrm>
        </p:grpSpPr>
        <p:sp>
          <p:nvSpPr>
            <p:cNvPr id="559" name="Rectangle"/>
            <p:cNvSpPr/>
            <p:nvPr/>
          </p:nvSpPr>
          <p:spPr>
            <a:xfrm>
              <a:off x="0" y="0"/>
              <a:ext cx="3652065" cy="3253957"/>
            </a:xfrm>
            <a:prstGeom prst="rect">
              <a:avLst/>
            </a:prstGeom>
            <a:solidFill>
              <a:srgbClr val="53585F"/>
            </a:solidFill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560" name="Generator"/>
            <p:cNvSpPr txBox="1"/>
            <p:nvPr/>
          </p:nvSpPr>
          <p:spPr>
            <a:xfrm>
              <a:off x="55578" y="1222943"/>
              <a:ext cx="3540908" cy="774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0640" tIns="40640" rIns="40640" bIns="40640" numCol="1" anchor="t">
              <a:noAutofit/>
            </a:bodyPr>
            <a:lstStyle>
              <a:lvl1pPr defTabSz="2172273">
                <a:defRPr sz="5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667"/>
                <a:t>Generator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6E245E-16E7-3947-9CB5-64AB4452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0415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Image synthesis from “noise”"/>
          <p:cNvSpPr txBox="1"/>
          <p:nvPr/>
        </p:nvSpPr>
        <p:spPr>
          <a:xfrm>
            <a:off x="972685" y="1263638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 dirty="0"/>
              <a:t>Image synthesis from “noise”</a:t>
            </a:r>
          </a:p>
        </p:txBody>
      </p:sp>
      <p:grpSp>
        <p:nvGrpSpPr>
          <p:cNvPr id="547" name="Group"/>
          <p:cNvGrpSpPr/>
          <p:nvPr/>
        </p:nvGrpSpPr>
        <p:grpSpPr>
          <a:xfrm>
            <a:off x="5381292" y="6105031"/>
            <a:ext cx="2014858" cy="1885449"/>
            <a:chOff x="0" y="0"/>
            <a:chExt cx="3777856" cy="3535216"/>
          </a:xfrm>
        </p:grpSpPr>
        <p:pic>
          <p:nvPicPr>
            <p:cNvPr id="543" name="Sampler.pdf" descr="Sampler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970" y="0"/>
              <a:ext cx="2361915" cy="618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z_sim_p(z).pdf" descr="z_sim_p(z)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585" y="1951772"/>
              <a:ext cx="2284683" cy="67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x_=_G(z).pdf" descr="x_=_G(z)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981" y="2927063"/>
              <a:ext cx="2284683" cy="608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G_mathcal_Z_righ.pdf" descr="G_mathcal_Z_righ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975886"/>
              <a:ext cx="3777857" cy="618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8" name="Line"/>
          <p:cNvSpPr/>
          <p:nvPr/>
        </p:nvSpPr>
        <p:spPr>
          <a:xfrm>
            <a:off x="7487166" y="4321123"/>
            <a:ext cx="37839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grpSp>
        <p:nvGrpSpPr>
          <p:cNvPr id="551" name="Group"/>
          <p:cNvGrpSpPr/>
          <p:nvPr/>
        </p:nvGrpSpPr>
        <p:grpSpPr>
          <a:xfrm>
            <a:off x="2862575" y="3903835"/>
            <a:ext cx="1218498" cy="1481801"/>
            <a:chOff x="0" y="0"/>
            <a:chExt cx="2284682" cy="2778375"/>
          </a:xfrm>
        </p:grpSpPr>
        <p:pic>
          <p:nvPicPr>
            <p:cNvPr id="549" name="z_sim_p(z).pdf" descr="z_sim_p(z)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07476"/>
              <a:ext cx="2284683" cy="67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099" y="0"/>
              <a:ext cx="1592485" cy="1592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2" name="Line"/>
          <p:cNvSpPr/>
          <p:nvPr/>
        </p:nvSpPr>
        <p:spPr>
          <a:xfrm>
            <a:off x="4487759" y="4321123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pic>
        <p:nvPicPr>
          <p:cNvPr id="553" name="G.pdf" descr="G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287" y="2858913"/>
            <a:ext cx="350039" cy="363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6" name="Group"/>
          <p:cNvGrpSpPr/>
          <p:nvPr/>
        </p:nvGrpSpPr>
        <p:grpSpPr>
          <a:xfrm>
            <a:off x="8170518" y="3742446"/>
            <a:ext cx="1450322" cy="1907376"/>
            <a:chOff x="-103166" y="1322507"/>
            <a:chExt cx="2719353" cy="3576330"/>
          </a:xfrm>
        </p:grpSpPr>
        <p:pic>
          <p:nvPicPr>
            <p:cNvPr id="554" name="x_=_G(z).pdf" descr="x_=_G(z)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169" y="4290683"/>
              <a:ext cx="2284684" cy="608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Ima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03166" y="1322507"/>
              <a:ext cx="2719353" cy="2044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781" y="3732919"/>
            <a:ext cx="849326" cy="84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170" y="3517199"/>
            <a:ext cx="849325" cy="849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1" name="Group"/>
          <p:cNvGrpSpPr/>
          <p:nvPr/>
        </p:nvGrpSpPr>
        <p:grpSpPr>
          <a:xfrm>
            <a:off x="5179423" y="3475743"/>
            <a:ext cx="1947768" cy="1735444"/>
            <a:chOff x="0" y="0"/>
            <a:chExt cx="3652064" cy="3253956"/>
          </a:xfrm>
        </p:grpSpPr>
        <p:sp>
          <p:nvSpPr>
            <p:cNvPr id="559" name="Rectangle"/>
            <p:cNvSpPr/>
            <p:nvPr/>
          </p:nvSpPr>
          <p:spPr>
            <a:xfrm>
              <a:off x="0" y="0"/>
              <a:ext cx="3652065" cy="3253957"/>
            </a:xfrm>
            <a:prstGeom prst="rect">
              <a:avLst/>
            </a:prstGeom>
            <a:solidFill>
              <a:srgbClr val="53585F"/>
            </a:solidFill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560" name="Generator"/>
            <p:cNvSpPr txBox="1"/>
            <p:nvPr/>
          </p:nvSpPr>
          <p:spPr>
            <a:xfrm>
              <a:off x="55578" y="1222943"/>
              <a:ext cx="3540908" cy="774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0640" tIns="40640" rIns="40640" bIns="40640" numCol="1" anchor="t">
              <a:noAutofit/>
            </a:bodyPr>
            <a:lstStyle>
              <a:lvl1pPr defTabSz="2172273">
                <a:defRPr sz="5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667"/>
                <a:t>Generator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14CC9-0738-3C48-8C0D-A72ED593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016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CA7F12C-7260-C44F-903E-F0AF11152D44}"/>
              </a:ext>
            </a:extLst>
          </p:cNvPr>
          <p:cNvSpPr txBox="1">
            <a:spLocks/>
          </p:cNvSpPr>
          <p:nvPr/>
        </p:nvSpPr>
        <p:spPr>
          <a:xfrm>
            <a:off x="650240" y="988761"/>
            <a:ext cx="11704320" cy="22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en-US" dirty="0"/>
              <a:t>Goal: find       in image</a:t>
            </a:r>
          </a:p>
          <a:p>
            <a:pPr hangingPunct="1">
              <a:spcBef>
                <a:spcPts val="1600"/>
              </a:spcBef>
            </a:pPr>
            <a:r>
              <a:rPr lang="en-US" altLang="en-US" dirty="0"/>
              <a:t>Method 0: filter the image with eye patch</a:t>
            </a:r>
          </a:p>
        </p:txBody>
      </p:sp>
      <p:pic>
        <p:nvPicPr>
          <p:cNvPr id="246786" name="Picture 2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A1FB2718-86B0-6248-A1F9-F486AE65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" y="4118187"/>
            <a:ext cx="3901440" cy="499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itle 1">
            <a:extLst>
              <a:ext uri="{FF2B5EF4-FFF2-40B4-BE49-F238E27FC236}">
                <a16:creationId xmlns:a16="http://schemas.microsoft.com/office/drawing/2014/main" id="{ABFD8441-B134-684B-B5A3-9C3E3500EB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5466" y="-312419"/>
            <a:ext cx="11099800" cy="2159000"/>
          </a:xfrm>
        </p:spPr>
        <p:txBody>
          <a:bodyPr/>
          <a:lstStyle/>
          <a:p>
            <a:pPr eaLnBrk="1" hangingPunct="1"/>
            <a:r>
              <a:rPr lang="en-US" altLang="en-US" sz="5404" dirty="0"/>
              <a:t>Matching with filters</a:t>
            </a:r>
          </a:p>
        </p:txBody>
      </p:sp>
      <p:pic>
        <p:nvPicPr>
          <p:cNvPr id="246789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51F0B260-F6B0-4943-94D9-B835C25D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55" y="1589907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0" name="TextBox 7">
            <a:extLst>
              <a:ext uri="{FF2B5EF4-FFF2-40B4-BE49-F238E27FC236}">
                <a16:creationId xmlns:a16="http://schemas.microsoft.com/office/drawing/2014/main" id="{7D4E018A-6CDE-2E47-9D5F-66D68BB19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984" y="9103361"/>
            <a:ext cx="91563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10248" name="TextBox 8">
            <a:extLst>
              <a:ext uri="{FF2B5EF4-FFF2-40B4-BE49-F238E27FC236}">
                <a16:creationId xmlns:a16="http://schemas.microsoft.com/office/drawing/2014/main" id="{38AB3FF4-F289-6E42-BEC7-A42B20AEE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17" y="9058205"/>
            <a:ext cx="228620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Filtered Image</a:t>
            </a:r>
          </a:p>
        </p:txBody>
      </p:sp>
      <p:graphicFrame>
        <p:nvGraphicFramePr>
          <p:cNvPr id="246792" name="Object 8">
            <a:extLst>
              <a:ext uri="{FF2B5EF4-FFF2-40B4-BE49-F238E27FC236}">
                <a16:creationId xmlns:a16="http://schemas.microsoft.com/office/drawing/2014/main" id="{8CAF750A-C325-894B-8D3D-A1A0509F50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31126"/>
              </p:ext>
            </p:extLst>
          </p:nvPr>
        </p:nvGraphicFramePr>
        <p:xfrm>
          <a:off x="2492587" y="2965272"/>
          <a:ext cx="7240694" cy="124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6" imgW="47688500" imgH="8191500" progId="Equation.3">
                  <p:embed/>
                </p:oleObj>
              </mc:Choice>
              <mc:Fallback>
                <p:oleObj name="Equation" r:id="rId6" imgW="47688500" imgH="8191500" progId="Equation.3">
                  <p:embed/>
                  <p:pic>
                    <p:nvPicPr>
                      <p:cNvPr id="246792" name="Object 8">
                        <a:extLst>
                          <a:ext uri="{FF2B5EF4-FFF2-40B4-BE49-F238E27FC236}">
                            <a16:creationId xmlns:a16="http://schemas.microsoft.com/office/drawing/2014/main" id="{8CAF750A-C325-894B-8D3D-A1A0509F5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587" y="2965272"/>
                        <a:ext cx="7240694" cy="1244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39" name="Picture 3" descr="C:\Users\Hoiem\Documents\Classes\Computational Photography - Fall 2010\lectures\figs\filters\einstein_eye_raw_filtered.png">
            <a:extLst>
              <a:ext uri="{FF2B5EF4-FFF2-40B4-BE49-F238E27FC236}">
                <a16:creationId xmlns:a16="http://schemas.microsoft.com/office/drawing/2014/main" id="{144B7B4C-2689-CF4A-8727-DD924023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54" y="4118187"/>
            <a:ext cx="3878862" cy="496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D88E14-998E-DB4F-ADEA-779788C0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7186" y="6177280"/>
            <a:ext cx="3812262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413">
                <a:solidFill>
                  <a:srgbClr val="000000"/>
                </a:solidFill>
              </a:rPr>
              <a:t>What went wrong?</a:t>
            </a:r>
          </a:p>
        </p:txBody>
      </p:sp>
      <p:sp>
        <p:nvSpPr>
          <p:cNvPr id="246795" name="TextBox 18">
            <a:extLst>
              <a:ext uri="{FF2B5EF4-FFF2-40B4-BE49-F238E27FC236}">
                <a16:creationId xmlns:a16="http://schemas.microsoft.com/office/drawing/2014/main" id="{CC296ACF-8B76-3E45-BB62-9A6E956B4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907" y="3884188"/>
            <a:ext cx="1547218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f = image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g = filter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4D632A-3E8C-CD4A-906E-9A8CB1C18543}"/>
              </a:ext>
            </a:extLst>
          </p:cNvPr>
          <p:cNvCxnSpPr/>
          <p:nvPr/>
        </p:nvCxnSpPr>
        <p:spPr>
          <a:xfrm rot="10800000">
            <a:off x="8778240" y="3598428"/>
            <a:ext cx="866987" cy="5418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6">
            <a:extLst>
              <a:ext uri="{FF2B5EF4-FFF2-40B4-BE49-F238E27FC236}">
                <a16:creationId xmlns:a16="http://schemas.microsoft.com/office/drawing/2014/main" id="{33025FAA-B706-3942-BB6B-BF178B663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819" y="9267313"/>
            <a:ext cx="3021981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56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by Derek </a:t>
            </a:r>
            <a:r>
              <a:rPr lang="en-US" altLang="en-US" sz="256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Hoiem</a:t>
            </a:r>
            <a:endParaRPr lang="en-US" altLang="en-US" sz="256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92D14-624B-B64A-82F5-5A22637D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ightarrow.pdf" descr="rightarr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813" y="4717286"/>
            <a:ext cx="601447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Learning a generative model"/>
          <p:cNvSpPr txBox="1"/>
          <p:nvPr/>
        </p:nvSpPr>
        <p:spPr>
          <a:xfrm>
            <a:off x="972685" y="1412651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/>
              <a:t>Learning a generative model</a:t>
            </a:r>
          </a:p>
        </p:txBody>
      </p:sp>
      <p:sp>
        <p:nvSpPr>
          <p:cNvPr id="565" name="[figs modified from: http://introtodeeplearning.com/materials/2019_6S191_L4.pdf]"/>
          <p:cNvSpPr txBox="1"/>
          <p:nvPr/>
        </p:nvSpPr>
        <p:spPr>
          <a:xfrm>
            <a:off x="2372155" y="7874768"/>
            <a:ext cx="10538141" cy="42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38122">
              <a:defRPr sz="4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240" dirty="0"/>
              <a:t>[figs modified from: </a:t>
            </a:r>
            <a:r>
              <a:rPr lang="en-US" sz="2240" u="sng" dirty="0">
                <a:hlinkClick r:id="rId4"/>
              </a:rPr>
              <a:t>http://introtodeeplearning.com/materials/2019_6S191_L4.pdf</a:t>
            </a:r>
            <a:r>
              <a:rPr lang="en-US" sz="2240" dirty="0"/>
              <a:t>]</a:t>
            </a:r>
            <a:endParaRPr sz="2240" dirty="0"/>
          </a:p>
        </p:txBody>
      </p:sp>
      <p:grpSp>
        <p:nvGrpSpPr>
          <p:cNvPr id="568" name="Group"/>
          <p:cNvGrpSpPr/>
          <p:nvPr/>
        </p:nvGrpSpPr>
        <p:grpSpPr>
          <a:xfrm>
            <a:off x="9118800" y="3443318"/>
            <a:ext cx="3937961" cy="3536946"/>
            <a:chOff x="0" y="0"/>
            <a:chExt cx="7383675" cy="6631773"/>
          </a:xfrm>
        </p:grpSpPr>
        <p:pic>
          <p:nvPicPr>
            <p:cNvPr id="56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999" y="0"/>
              <a:ext cx="6367677" cy="6631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G_mathcal_Z_righ.pdf" descr="G_mathcal_Z_righ.pdf"/>
            <p:cNvPicPr>
              <a:picLocks noChangeAspect="1"/>
            </p:cNvPicPr>
            <p:nvPr/>
          </p:nvPicPr>
          <p:blipFill>
            <a:blip r:embed="rId6"/>
            <a:srcRect l="31967" r="18620"/>
            <a:stretch>
              <a:fillRect/>
            </a:stretch>
          </p:blipFill>
          <p:spPr>
            <a:xfrm>
              <a:off x="0" y="2378414"/>
              <a:ext cx="1866702" cy="618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1" name="Group"/>
          <p:cNvGrpSpPr/>
          <p:nvPr/>
        </p:nvGrpSpPr>
        <p:grpSpPr>
          <a:xfrm>
            <a:off x="212121" y="3443318"/>
            <a:ext cx="3634656" cy="3536946"/>
            <a:chOff x="0" y="0"/>
            <a:chExt cx="6814979" cy="6631773"/>
          </a:xfrm>
        </p:grpSpPr>
        <p:pic>
          <p:nvPicPr>
            <p:cNvPr id="56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477135" cy="6631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rightarrow.pdf" descr="rightarrow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687267" y="2346069"/>
              <a:ext cx="1127713" cy="683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1" name="Group"/>
          <p:cNvGrpSpPr/>
          <p:nvPr/>
        </p:nvGrpSpPr>
        <p:grpSpPr>
          <a:xfrm>
            <a:off x="9228499" y="1653865"/>
            <a:ext cx="2967673" cy="2911962"/>
            <a:chOff x="986582" y="0"/>
            <a:chExt cx="5564385" cy="5459927"/>
          </a:xfrm>
        </p:grpSpPr>
        <p:grpSp>
          <p:nvGrpSpPr>
            <p:cNvPr id="574" name="Group"/>
            <p:cNvGrpSpPr/>
            <p:nvPr/>
          </p:nvGrpSpPr>
          <p:grpSpPr>
            <a:xfrm>
              <a:off x="986582" y="2564746"/>
              <a:ext cx="2580531" cy="2895182"/>
              <a:chOff x="986582" y="439737"/>
              <a:chExt cx="2580530" cy="2895181"/>
            </a:xfrm>
          </p:grpSpPr>
          <p:sp>
            <p:nvSpPr>
              <p:cNvPr id="588" name="Connection Line"/>
              <p:cNvSpPr/>
              <p:nvPr/>
            </p:nvSpPr>
            <p:spPr>
              <a:xfrm>
                <a:off x="986582" y="879512"/>
                <a:ext cx="935899" cy="2455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8" h="21600" extrusionOk="0">
                    <a:moveTo>
                      <a:pt x="18268" y="0"/>
                    </a:moveTo>
                    <a:cubicBezTo>
                      <a:pt x="2106" y="9075"/>
                      <a:pt x="-3332" y="16275"/>
                      <a:pt x="1954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1920"/>
              </a:p>
            </p:txBody>
          </p:sp>
          <p:sp>
            <p:nvSpPr>
              <p:cNvPr id="573" name="latent variables"/>
              <p:cNvSpPr/>
              <p:nvPr/>
            </p:nvSpPr>
            <p:spPr>
              <a:xfrm>
                <a:off x="2297112" y="4397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defTabSz="821531">
                  <a:defRPr sz="48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2560"/>
                  <a:t>latent variables</a:t>
                </a:r>
              </a:p>
            </p:txBody>
          </p:sp>
        </p:grpSp>
        <p:grpSp>
          <p:nvGrpSpPr>
            <p:cNvPr id="580" name="Group"/>
            <p:cNvGrpSpPr/>
            <p:nvPr/>
          </p:nvGrpSpPr>
          <p:grpSpPr>
            <a:xfrm>
              <a:off x="5516575" y="0"/>
              <a:ext cx="1034393" cy="3008576"/>
              <a:chOff x="0" y="0"/>
              <a:chExt cx="1034392" cy="3008575"/>
            </a:xfrm>
          </p:grpSpPr>
          <p:sp>
            <p:nvSpPr>
              <p:cNvPr id="575" name="Circle"/>
              <p:cNvSpPr/>
              <p:nvPr/>
            </p:nvSpPr>
            <p:spPr>
              <a:xfrm>
                <a:off x="0" y="0"/>
                <a:ext cx="1034393" cy="1034393"/>
              </a:xfrm>
              <a:prstGeom prst="ellips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8122">
                  <a:defRPr sz="3200"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707"/>
              </a:p>
            </p:txBody>
          </p:sp>
          <p:pic>
            <p:nvPicPr>
              <p:cNvPr id="576" name="z.pdf" descr="z.pdf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6207" y="336207"/>
                <a:ext cx="361979" cy="3619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7" name="Line"/>
              <p:cNvSpPr/>
              <p:nvPr/>
            </p:nvSpPr>
            <p:spPr>
              <a:xfrm flipH="1">
                <a:off x="517196" y="1034392"/>
                <a:ext cx="1" cy="92041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8122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707"/>
              </a:p>
            </p:txBody>
          </p:sp>
          <p:sp>
            <p:nvSpPr>
              <p:cNvPr id="578" name="Circle"/>
              <p:cNvSpPr/>
              <p:nvPr/>
            </p:nvSpPr>
            <p:spPr>
              <a:xfrm>
                <a:off x="0" y="1974182"/>
                <a:ext cx="1034393" cy="1034394"/>
              </a:xfrm>
              <a:prstGeom prst="ellipse">
                <a:avLst/>
              </a:prstGeom>
              <a:solidFill>
                <a:srgbClr val="DCDEE0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8122">
                  <a:defRPr sz="3200"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707"/>
              </a:p>
            </p:txBody>
          </p:sp>
          <p:pic>
            <p:nvPicPr>
              <p:cNvPr id="579" name="x.pdf" descr="x.pdf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207" y="2329441"/>
                <a:ext cx="361979" cy="3238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82" name="Rectangle"/>
          <p:cNvSpPr/>
          <p:nvPr/>
        </p:nvSpPr>
        <p:spPr>
          <a:xfrm rot="5400000">
            <a:off x="5667291" y="1209826"/>
            <a:ext cx="709007" cy="382541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sp>
        <p:nvSpPr>
          <p:cNvPr id="583" name="Rectangle"/>
          <p:cNvSpPr/>
          <p:nvPr/>
        </p:nvSpPr>
        <p:spPr>
          <a:xfrm>
            <a:off x="4018500" y="2688408"/>
            <a:ext cx="4006590" cy="442224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584" name="Objective.pdf" descr="Objective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35269" y="4127033"/>
            <a:ext cx="1684554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Optimizer.pdf" descr="Optimizer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5698" y="6202134"/>
            <a:ext cx="1763694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Hypothesis_space.pdf" descr="Hypothesis_space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68232" y="5164584"/>
            <a:ext cx="3018630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Learner.pdf" descr="Learner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7621" y="2940274"/>
            <a:ext cx="1668348" cy="36451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8FD691-87B5-5B4B-8A2C-489692565E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97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 animBg="1" advAuto="0"/>
      <p:bldP spid="581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roup"/>
          <p:cNvGrpSpPr/>
          <p:nvPr/>
        </p:nvGrpSpPr>
        <p:grpSpPr>
          <a:xfrm>
            <a:off x="9212089" y="3246258"/>
            <a:ext cx="3018538" cy="2764703"/>
            <a:chOff x="0" y="0"/>
            <a:chExt cx="5659757" cy="5183816"/>
          </a:xfrm>
        </p:grpSpPr>
        <p:pic>
          <p:nvPicPr>
            <p:cNvPr id="592" name="Image" descr="Image"/>
            <p:cNvPicPr>
              <a:picLocks noChangeAspect="1"/>
            </p:cNvPicPr>
            <p:nvPr/>
          </p:nvPicPr>
          <p:blipFill>
            <a:blip r:embed="rId3"/>
            <a:srcRect l="18049" t="14217"/>
            <a:stretch>
              <a:fillRect/>
            </a:stretch>
          </p:blipFill>
          <p:spPr>
            <a:xfrm>
              <a:off x="0" y="619174"/>
              <a:ext cx="5659758" cy="3707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5" name="Group"/>
            <p:cNvGrpSpPr/>
            <p:nvPr/>
          </p:nvGrpSpPr>
          <p:grpSpPr>
            <a:xfrm>
              <a:off x="841083" y="0"/>
              <a:ext cx="4434065" cy="5183817"/>
              <a:chOff x="0" y="0"/>
              <a:chExt cx="4434064" cy="5183816"/>
            </a:xfrm>
          </p:grpSpPr>
          <p:pic>
            <p:nvPicPr>
              <p:cNvPr id="593" name="Density.pdf" descr="Density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1056" y="0"/>
                <a:ext cx="2211952" cy="618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4" name="p_mathcal_X_righ.pdf" descr="p_mathcal_X_righ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379599"/>
                <a:ext cx="4434065" cy="8042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00" name="Group"/>
          <p:cNvGrpSpPr/>
          <p:nvPr/>
        </p:nvGrpSpPr>
        <p:grpSpPr>
          <a:xfrm>
            <a:off x="-190519" y="4405319"/>
            <a:ext cx="3804697" cy="609812"/>
            <a:chOff x="0" y="0"/>
            <a:chExt cx="7133804" cy="1143396"/>
          </a:xfrm>
        </p:grpSpPr>
        <p:pic>
          <p:nvPicPr>
            <p:cNvPr id="597" name="Image" descr="Image"/>
            <p:cNvPicPr>
              <a:picLocks noChangeAspect="1"/>
            </p:cNvPicPr>
            <p:nvPr/>
          </p:nvPicPr>
          <p:blipFill>
            <a:blip r:embed="rId3"/>
            <a:srcRect l="18049" t="79009"/>
            <a:stretch>
              <a:fillRect/>
            </a:stretch>
          </p:blipFill>
          <p:spPr>
            <a:xfrm>
              <a:off x="0" y="0"/>
              <a:ext cx="7133805" cy="1143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8" name="Line"/>
            <p:cNvSpPr/>
            <p:nvPr/>
          </p:nvSpPr>
          <p:spPr>
            <a:xfrm>
              <a:off x="959028" y="832104"/>
              <a:ext cx="561399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599" name="Line"/>
            <p:cNvSpPr/>
            <p:nvPr/>
          </p:nvSpPr>
          <p:spPr>
            <a:xfrm>
              <a:off x="959028" y="832103"/>
              <a:ext cx="561399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</p:grpSp>
      <p:sp>
        <p:nvSpPr>
          <p:cNvPr id="601" name="[figs modified from: http://introtodeeplearning.com/materials/2019_6S191_L4.pdf]"/>
          <p:cNvSpPr txBox="1"/>
          <p:nvPr/>
        </p:nvSpPr>
        <p:spPr>
          <a:xfrm>
            <a:off x="2392630" y="7933275"/>
            <a:ext cx="10538141" cy="42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38122">
              <a:defRPr sz="4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240"/>
              <a:t>[figs modified from: </a:t>
            </a:r>
            <a:r>
              <a:rPr sz="2240" u="sng">
                <a:hlinkClick r:id="rId6"/>
              </a:rPr>
              <a:t>http://introtodeeplearning.com/materials/2019_6S191_L4.pdf</a:t>
            </a:r>
            <a:r>
              <a:rPr sz="2240"/>
              <a:t>]</a:t>
            </a:r>
          </a:p>
        </p:txBody>
      </p:sp>
      <p:sp>
        <p:nvSpPr>
          <p:cNvPr id="602" name="Rectangle"/>
          <p:cNvSpPr/>
          <p:nvPr/>
        </p:nvSpPr>
        <p:spPr>
          <a:xfrm rot="5400000">
            <a:off x="5914715" y="963438"/>
            <a:ext cx="709007" cy="382541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03" name="Data.pdf" descr="Data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06" y="3913349"/>
            <a:ext cx="899538" cy="307737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Rectangle"/>
          <p:cNvSpPr/>
          <p:nvPr/>
        </p:nvSpPr>
        <p:spPr>
          <a:xfrm>
            <a:off x="4265923" y="2442020"/>
            <a:ext cx="4006590" cy="442224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05" name="rightarrow.pdf" descr="rightarrow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5540" y="4497687"/>
            <a:ext cx="432042" cy="261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rightarrow.pdf" descr="rightarrow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0946" y="4446353"/>
            <a:ext cx="601447" cy="36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Objective.pdf" descr="Objective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82692" y="3880646"/>
            <a:ext cx="1684554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Optimizer.pdf" descr="Optimizer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121" y="5955747"/>
            <a:ext cx="1763694" cy="37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Hypothesis_space.pdf" descr="Hypothesis_space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15655" y="4918197"/>
            <a:ext cx="3018630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Learner.pdf" descr="Learner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5044" y="2693886"/>
            <a:ext cx="1668348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Learning a density model"/>
          <p:cNvSpPr txBox="1"/>
          <p:nvPr/>
        </p:nvSpPr>
        <p:spPr>
          <a:xfrm>
            <a:off x="972685" y="1412651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/>
              <a:t>Learning a density model</a:t>
            </a:r>
          </a:p>
        </p:txBody>
      </p:sp>
      <p:grpSp>
        <p:nvGrpSpPr>
          <p:cNvPr id="614" name="Group"/>
          <p:cNvGrpSpPr/>
          <p:nvPr/>
        </p:nvGrpSpPr>
        <p:grpSpPr>
          <a:xfrm>
            <a:off x="9494115" y="6086152"/>
            <a:ext cx="677334" cy="1983644"/>
            <a:chOff x="6292697" y="0"/>
            <a:chExt cx="1270000" cy="3719330"/>
          </a:xfrm>
        </p:grpSpPr>
        <p:sp>
          <p:nvSpPr>
            <p:cNvPr id="612" name="Line"/>
            <p:cNvSpPr/>
            <p:nvPr/>
          </p:nvSpPr>
          <p:spPr>
            <a:xfrm flipV="1">
              <a:off x="6881905" y="-1"/>
              <a:ext cx="1" cy="161864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613" name="Normalized distribution…"/>
            <p:cNvSpPr/>
            <p:nvPr/>
          </p:nvSpPr>
          <p:spPr>
            <a:xfrm>
              <a:off x="6292697" y="244933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438122">
                <a:defRPr sz="4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2240"/>
                <a:t>Normalized distribution</a:t>
              </a:r>
            </a:p>
            <a:p>
              <a:pPr defTabSz="438122">
                <a:defRPr sz="4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2240"/>
                <a:t>(some models output unormalized </a:t>
              </a:r>
              <a:r>
                <a:rPr sz="2240" i="1">
                  <a:latin typeface="Helvetica"/>
                  <a:ea typeface="Helvetica"/>
                  <a:cs typeface="Helvetica"/>
                  <a:sym typeface="Helvetica"/>
                </a:rPr>
                <a:t>energy functions</a:t>
              </a:r>
              <a:r>
                <a:rPr sz="2240"/>
                <a:t>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61F52F-A6D6-9D48-B6BA-D49FB80135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2552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ase study #1: Fitting a Gaussian to data"/>
          <p:cNvSpPr txBox="1"/>
          <p:nvPr/>
        </p:nvSpPr>
        <p:spPr>
          <a:xfrm>
            <a:off x="972685" y="1277184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/>
              <a:t>Case study #1: Fitting a Gaussian to data</a:t>
            </a:r>
          </a:p>
        </p:txBody>
      </p:sp>
      <p:pic>
        <p:nvPicPr>
          <p:cNvPr id="619" name="Screen Shot 2017-05-22 at 9.14.20 AM.png" descr="Screen Shot 2017-05-22 at 9.14.20 AM.png"/>
          <p:cNvPicPr>
            <a:picLocks noChangeAspect="1"/>
          </p:cNvPicPr>
          <p:nvPr/>
        </p:nvPicPr>
        <p:blipFill>
          <a:blip r:embed="rId3"/>
          <a:srcRect b="18620"/>
          <a:stretch>
            <a:fillRect/>
          </a:stretch>
        </p:blipFill>
        <p:spPr>
          <a:xfrm>
            <a:off x="258667" y="2532187"/>
            <a:ext cx="7729251" cy="4259713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fig from [Goodfellow, 2016]"/>
          <p:cNvSpPr txBox="1"/>
          <p:nvPr/>
        </p:nvSpPr>
        <p:spPr>
          <a:xfrm>
            <a:off x="2333524" y="6674887"/>
            <a:ext cx="3579506" cy="42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4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240"/>
              <a:t>fig from [Goodfellow, 2016]</a:t>
            </a:r>
          </a:p>
        </p:txBody>
      </p:sp>
      <p:grpSp>
        <p:nvGrpSpPr>
          <p:cNvPr id="623" name="Group"/>
          <p:cNvGrpSpPr/>
          <p:nvPr/>
        </p:nvGrpSpPr>
        <p:grpSpPr>
          <a:xfrm>
            <a:off x="8174017" y="2681331"/>
            <a:ext cx="4077335" cy="1153971"/>
            <a:chOff x="-29103" y="-4478"/>
            <a:chExt cx="7645000" cy="2163693"/>
          </a:xfrm>
        </p:grpSpPr>
        <p:pic>
          <p:nvPicPr>
            <p:cNvPr id="621" name="max_theta_mathbb.pdf" descr="max_theta_mathb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353" y="1129915"/>
              <a:ext cx="6922544" cy="1029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Max likelihood objective"/>
            <p:cNvSpPr txBox="1"/>
            <p:nvPr/>
          </p:nvSpPr>
          <p:spPr>
            <a:xfrm>
              <a:off x="-29103" y="-4478"/>
              <a:ext cx="7024156" cy="913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defTabSz="821531"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667"/>
                <a:t>Max likelihood objective</a:t>
              </a:r>
            </a:p>
          </p:txBody>
        </p:sp>
      </p:grpSp>
      <p:grpSp>
        <p:nvGrpSpPr>
          <p:cNvPr id="627" name="Group"/>
          <p:cNvGrpSpPr/>
          <p:nvPr/>
        </p:nvGrpSpPr>
        <p:grpSpPr>
          <a:xfrm>
            <a:off x="8179141" y="5834186"/>
            <a:ext cx="4490178" cy="1367145"/>
            <a:chOff x="-19498" y="-4478"/>
            <a:chExt cx="8419083" cy="2563394"/>
          </a:xfrm>
        </p:grpSpPr>
        <p:sp>
          <p:nvSpPr>
            <p:cNvPr id="624" name="Closed form optimum:"/>
            <p:cNvSpPr txBox="1"/>
            <p:nvPr/>
          </p:nvSpPr>
          <p:spPr>
            <a:xfrm>
              <a:off x="-19498" y="-4478"/>
              <a:ext cx="6486151" cy="913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defTabSz="821531"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667"/>
                <a:t>Closed form optimum:</a:t>
              </a:r>
            </a:p>
          </p:txBody>
        </p:sp>
        <p:pic>
          <p:nvPicPr>
            <p:cNvPr id="625" name="mu_=_frac_1_N_su.pdf" descr="mu_=_frac_1_N_su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499" y="1186174"/>
              <a:ext cx="2590801" cy="1333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sigma^2_=_frac_1.pdf" descr="sigma^2_=_frac_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7484" y="1225415"/>
              <a:ext cx="4102101" cy="1333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1" name="Group"/>
          <p:cNvGrpSpPr/>
          <p:nvPr/>
        </p:nvGrpSpPr>
        <p:grpSpPr>
          <a:xfrm>
            <a:off x="8168864" y="4126733"/>
            <a:ext cx="4735271" cy="1419836"/>
            <a:chOff x="-38765" y="-4479"/>
            <a:chExt cx="8878633" cy="2662192"/>
          </a:xfrm>
        </p:grpSpPr>
        <p:sp>
          <p:nvSpPr>
            <p:cNvPr id="628" name="Considering only Gaussian fits"/>
            <p:cNvSpPr txBox="1"/>
            <p:nvPr/>
          </p:nvSpPr>
          <p:spPr>
            <a:xfrm>
              <a:off x="-38765" y="-4479"/>
              <a:ext cx="8878633" cy="913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defTabSz="821531">
                <a:defRPr sz="50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667"/>
                <a:t>Considering only Gaussian fits</a:t>
              </a:r>
            </a:p>
          </p:txBody>
        </p:sp>
        <p:pic>
          <p:nvPicPr>
            <p:cNvPr id="629" name="theta_=_mu,_sigm.pdf" descr="theta_=_mu,_sigm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455" y="2043904"/>
              <a:ext cx="2322516" cy="613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p_theta_(x)_=_ma.pdf" descr="p_theta_(x)_=_ma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2179" y="1047524"/>
              <a:ext cx="5371540" cy="708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3E16F4-8BB5-704F-A85B-A96E314A2E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077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 animBg="1" advAuto="0"/>
      <p:bldP spid="627" grpId="0" animBg="1" advAuto="0"/>
      <p:bldP spid="631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Rectangle"/>
          <p:cNvSpPr/>
          <p:nvPr/>
        </p:nvSpPr>
        <p:spPr>
          <a:xfrm rot="5400000">
            <a:off x="5779033" y="519577"/>
            <a:ext cx="709007" cy="4306733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34" name="Data.pdf" descr="Dat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260" y="5103933"/>
            <a:ext cx="1065500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Rectangle"/>
          <p:cNvSpPr/>
          <p:nvPr/>
        </p:nvSpPr>
        <p:spPr>
          <a:xfrm>
            <a:off x="3889579" y="2238820"/>
            <a:ext cx="4487914" cy="532952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36" name="rightarrow.pdf" descr="rightarro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084" y="5179802"/>
            <a:ext cx="432042" cy="261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rightarrow.pdf" descr="rightarro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946" y="5103933"/>
            <a:ext cx="601447" cy="36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Objective.pdf" descr="Objectiv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04056" y="3409665"/>
            <a:ext cx="1684554" cy="37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Optimizer.pdf" descr="Optimize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536" y="6208845"/>
            <a:ext cx="1763694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Hypothesis_space.pdf" descr="Hypothesis_space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37094" y="4775388"/>
            <a:ext cx="3018630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Learner.pdf" descr="Learner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2209" y="2441464"/>
            <a:ext cx="1668348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Case study #1: Fitting a Gaussian to data"/>
          <p:cNvSpPr txBox="1"/>
          <p:nvPr/>
        </p:nvSpPr>
        <p:spPr>
          <a:xfrm>
            <a:off x="972685" y="1277184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/>
              <a:t>Case study #1: Fitting a Gaussian to data</a:t>
            </a:r>
          </a:p>
        </p:txBody>
      </p:sp>
      <p:pic>
        <p:nvPicPr>
          <p:cNvPr id="643" name="max_theta_mathbb.pdf" descr="max_theta_mathbb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0371" y="3842250"/>
            <a:ext cx="3692024" cy="54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p(x)_=_mathcal_N.pdf" descr="p(x)_=_mathcal_N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0163" y="5387056"/>
            <a:ext cx="2732439" cy="383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mu_=_frac_1_N_su.pdf" descr="mu_=_frac_1_N_su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3019" y="6661275"/>
            <a:ext cx="138176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sigma^2_=_frac_1.pdf" descr="sigma^2_=_frac_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2164" y="6661275"/>
            <a:ext cx="2187787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“max likelihood”"/>
          <p:cNvSpPr txBox="1"/>
          <p:nvPr/>
        </p:nvSpPr>
        <p:spPr>
          <a:xfrm>
            <a:off x="8750087" y="2875658"/>
            <a:ext cx="2529540" cy="487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667"/>
              <a:t>“max likelihood”</a:t>
            </a:r>
          </a:p>
        </p:txBody>
      </p:sp>
      <p:sp>
        <p:nvSpPr>
          <p:cNvPr id="648" name="Line"/>
          <p:cNvSpPr/>
          <p:nvPr/>
        </p:nvSpPr>
        <p:spPr>
          <a:xfrm flipH="1">
            <a:off x="7627442" y="3223725"/>
            <a:ext cx="1125566" cy="47585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pic>
        <p:nvPicPr>
          <p:cNvPr id="649" name="Density.pdf" descr="Density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4409" y="4846235"/>
            <a:ext cx="1179707" cy="32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p_mathcal_X_righ.pdf" descr="p_mathcal_X_righ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81845" y="5339675"/>
            <a:ext cx="2364835" cy="4289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4671DB-B040-884A-9AD6-19B13F4E93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2009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"/>
          <p:cNvSpPr/>
          <p:nvPr/>
        </p:nvSpPr>
        <p:spPr>
          <a:xfrm rot="5400000">
            <a:off x="5914715" y="1234372"/>
            <a:ext cx="709007" cy="382541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55" name="Data.pdf" descr="Dat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260" y="4717286"/>
            <a:ext cx="1065500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Rectangle"/>
          <p:cNvSpPr/>
          <p:nvPr/>
        </p:nvSpPr>
        <p:spPr>
          <a:xfrm>
            <a:off x="4265923" y="2712954"/>
            <a:ext cx="4006590" cy="442224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57" name="rightarrow.pdf" descr="rightarro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06" y="4793155"/>
            <a:ext cx="432042" cy="261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rightarrow.pdf" descr="rightarro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946" y="4717286"/>
            <a:ext cx="601447" cy="36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Objective.pdf" descr="Objectiv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82692" y="3880646"/>
            <a:ext cx="1684554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Optimizer.pdf" descr="Optimize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121" y="6091214"/>
            <a:ext cx="1763694" cy="37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Hypothesis_space.pdf" descr="Hypothesis_space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15655" y="4985930"/>
            <a:ext cx="3018630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Learner.pdf" descr="Learner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5044" y="2964820"/>
            <a:ext cx="1668348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Case study #2: learning a deep generative model"/>
          <p:cNvSpPr txBox="1"/>
          <p:nvPr/>
        </p:nvSpPr>
        <p:spPr>
          <a:xfrm>
            <a:off x="170495" y="1369474"/>
            <a:ext cx="1244128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/>
              <a:t>Case study #2: learning a deep generative model</a:t>
            </a:r>
          </a:p>
        </p:txBody>
      </p:sp>
      <p:sp>
        <p:nvSpPr>
          <p:cNvPr id="664" name="SGD"/>
          <p:cNvSpPr txBox="1"/>
          <p:nvPr/>
        </p:nvSpPr>
        <p:spPr>
          <a:xfrm>
            <a:off x="5825872" y="6488050"/>
            <a:ext cx="798295" cy="487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667"/>
              <a:t>SGD</a:t>
            </a:r>
          </a:p>
        </p:txBody>
      </p:sp>
      <p:sp>
        <p:nvSpPr>
          <p:cNvPr id="665" name="Deep net"/>
          <p:cNvSpPr txBox="1"/>
          <p:nvPr/>
        </p:nvSpPr>
        <p:spPr>
          <a:xfrm>
            <a:off x="5527028" y="5340209"/>
            <a:ext cx="1484381" cy="487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667" dirty="0"/>
              <a:t>Deep net</a:t>
            </a:r>
          </a:p>
        </p:txBody>
      </p:sp>
      <p:sp>
        <p:nvSpPr>
          <p:cNvPr id="666" name="Usually max likelihood"/>
          <p:cNvSpPr txBox="1"/>
          <p:nvPr/>
        </p:nvSpPr>
        <p:spPr>
          <a:xfrm>
            <a:off x="4742363" y="4231454"/>
            <a:ext cx="305372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2400" dirty="0"/>
              <a:t>max likelihood</a:t>
            </a:r>
          </a:p>
          <a:p>
            <a:r>
              <a:rPr lang="en-US" sz="2400" dirty="0"/>
              <a:t>/distribution matching</a:t>
            </a:r>
          </a:p>
        </p:txBody>
      </p:sp>
      <p:pic>
        <p:nvPicPr>
          <p:cNvPr id="667" name="Density.pdf" descr="Density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4409" y="4453383"/>
            <a:ext cx="1179707" cy="329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p_mathcal_X_righ.pdf" descr="p_mathcal_X_righ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1845" y="4946822"/>
            <a:ext cx="2364835" cy="4289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6F3AF-B127-AD4D-8F2B-4465206E91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289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" grpId="0" animBg="1" advAuto="0"/>
      <p:bldP spid="665" grpId="0" animBg="1" advAuto="0"/>
      <p:bldP spid="666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Rectangle"/>
          <p:cNvSpPr/>
          <p:nvPr/>
        </p:nvSpPr>
        <p:spPr>
          <a:xfrm rot="5400000">
            <a:off x="5914715" y="1234372"/>
            <a:ext cx="709007" cy="3825410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71" name="Data.pdf" descr="Dat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260" y="4717286"/>
            <a:ext cx="1065500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Rectangle"/>
          <p:cNvSpPr/>
          <p:nvPr/>
        </p:nvSpPr>
        <p:spPr>
          <a:xfrm>
            <a:off x="4265923" y="2712954"/>
            <a:ext cx="4006590" cy="442224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311554"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7"/>
          </a:p>
        </p:txBody>
      </p:sp>
      <p:pic>
        <p:nvPicPr>
          <p:cNvPr id="673" name="rightarrow.pdf" descr="rightarro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06" y="4793155"/>
            <a:ext cx="432042" cy="261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rightarrow.pdf" descr="rightarrow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946" y="4717286"/>
            <a:ext cx="601447" cy="36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Objective.pdf" descr="Objectiv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82692" y="3880646"/>
            <a:ext cx="1684554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Optimizer.pdf" descr="Optimize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121" y="6091214"/>
            <a:ext cx="1763694" cy="37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Hypothesis_space.pdf" descr="Hypothesis_space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15655" y="4985930"/>
            <a:ext cx="3018630" cy="37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Learner.pdf" descr="Learner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5044" y="2964820"/>
            <a:ext cx="1668348" cy="364514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SGD"/>
          <p:cNvSpPr txBox="1"/>
          <p:nvPr/>
        </p:nvSpPr>
        <p:spPr>
          <a:xfrm>
            <a:off x="5825872" y="6488050"/>
            <a:ext cx="798295" cy="487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667"/>
              <a:t>SGD</a:t>
            </a:r>
          </a:p>
        </p:txBody>
      </p:sp>
      <p:sp>
        <p:nvSpPr>
          <p:cNvPr id="680" name="Deep net"/>
          <p:cNvSpPr txBox="1"/>
          <p:nvPr/>
        </p:nvSpPr>
        <p:spPr>
          <a:xfrm>
            <a:off x="5527028" y="5340209"/>
            <a:ext cx="1484381" cy="487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667"/>
              <a:t>Deep net</a:t>
            </a:r>
          </a:p>
        </p:txBody>
      </p:sp>
      <p:pic>
        <p:nvPicPr>
          <p:cNvPr id="682" name="Sampler.pdf" descr="Sampler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4419" y="5133949"/>
            <a:ext cx="1259688" cy="32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z_sim_p(z).pdf" descr="z_sim_p(z)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5013" y="6174895"/>
            <a:ext cx="1218498" cy="35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Density.pdf" descr="Density.pdf"/>
          <p:cNvPicPr>
            <a:picLocks noChangeAspect="1"/>
          </p:cNvPicPr>
          <p:nvPr/>
        </p:nvPicPr>
        <p:blipFill>
          <a:blip r:embed="rId11">
            <a:alphaModFix amt="40000"/>
          </a:blip>
          <a:stretch>
            <a:fillRect/>
          </a:stretch>
        </p:blipFill>
        <p:spPr>
          <a:xfrm>
            <a:off x="10274409" y="3572850"/>
            <a:ext cx="1179707" cy="329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p_mathcal_X_righ.pdf" descr="p_mathcal_X_righ.pdf"/>
          <p:cNvPicPr>
            <a:picLocks noChangeAspect="1"/>
          </p:cNvPicPr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9681845" y="4066289"/>
            <a:ext cx="2364835" cy="428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x_=_G(z).pdf" descr="x_=_G(z)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2025" y="6695050"/>
            <a:ext cx="1218498" cy="32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G_mathcal_Z_righ.pdf" descr="G_mathcal_Z_righ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6834" y="5654423"/>
            <a:ext cx="2014858" cy="329918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Models that provide a sampler but no density are called implicit generative models"/>
          <p:cNvSpPr txBox="1"/>
          <p:nvPr/>
        </p:nvSpPr>
        <p:spPr>
          <a:xfrm>
            <a:off x="261909" y="7735076"/>
            <a:ext cx="12480982" cy="47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38122">
              <a:defRPr sz="48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60"/>
              <a:t>Models that provide a sampler but no density are called </a:t>
            </a:r>
            <a:r>
              <a:rPr sz="2560" b="1">
                <a:latin typeface="Helvetica"/>
                <a:ea typeface="Helvetica"/>
                <a:cs typeface="Helvetica"/>
                <a:sym typeface="Helvetica"/>
              </a:rPr>
              <a:t>implicit generative models</a:t>
            </a:r>
          </a:p>
        </p:txBody>
      </p:sp>
      <p:sp>
        <p:nvSpPr>
          <p:cNvPr id="689" name="Case study #2: learning a deep generative model"/>
          <p:cNvSpPr txBox="1"/>
          <p:nvPr/>
        </p:nvSpPr>
        <p:spPr>
          <a:xfrm>
            <a:off x="170495" y="1369474"/>
            <a:ext cx="1244128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266" dirty="0"/>
              <a:t>Case study #2: learning a deep generative model</a:t>
            </a:r>
          </a:p>
        </p:txBody>
      </p:sp>
      <p:sp>
        <p:nvSpPr>
          <p:cNvPr id="23" name="Usually max likelihood">
            <a:extLst>
              <a:ext uri="{FF2B5EF4-FFF2-40B4-BE49-F238E27FC236}">
                <a16:creationId xmlns:a16="http://schemas.microsoft.com/office/drawing/2014/main" id="{6E47E38C-5401-8747-97D0-BC92561C018C}"/>
              </a:ext>
            </a:extLst>
          </p:cNvPr>
          <p:cNvSpPr txBox="1"/>
          <p:nvPr/>
        </p:nvSpPr>
        <p:spPr>
          <a:xfrm>
            <a:off x="4742363" y="4231454"/>
            <a:ext cx="305372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5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2400" dirty="0"/>
              <a:t>max likelihood</a:t>
            </a:r>
          </a:p>
          <a:p>
            <a:r>
              <a:rPr lang="en-US" sz="2400" dirty="0"/>
              <a:t>/distribution matching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5EF170-E635-D641-AA85-DD8583D575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Deep generative models are distribution transformers"/>
          <p:cNvSpPr txBox="1"/>
          <p:nvPr/>
        </p:nvSpPr>
        <p:spPr>
          <a:xfrm>
            <a:off x="0" y="1368147"/>
            <a:ext cx="13004800" cy="61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821531">
              <a:defRPr sz="6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200" dirty="0"/>
              <a:t>Deep generative models are distribution transformers </a:t>
            </a:r>
          </a:p>
        </p:txBody>
      </p:sp>
      <p:grpSp>
        <p:nvGrpSpPr>
          <p:cNvPr id="697" name="Group"/>
          <p:cNvGrpSpPr/>
          <p:nvPr/>
        </p:nvGrpSpPr>
        <p:grpSpPr>
          <a:xfrm>
            <a:off x="2316744" y="2560837"/>
            <a:ext cx="2864567" cy="4772703"/>
            <a:chOff x="-19684" y="-6014"/>
            <a:chExt cx="5371062" cy="8948817"/>
          </a:xfrm>
        </p:grpSpPr>
        <p:sp>
          <p:nvSpPr>
            <p:cNvPr id="694" name="Oval"/>
            <p:cNvSpPr/>
            <p:nvPr/>
          </p:nvSpPr>
          <p:spPr>
            <a:xfrm>
              <a:off x="716660" y="3571776"/>
              <a:ext cx="3898368" cy="3744925"/>
            </a:xfrm>
            <a:prstGeom prst="ellipse">
              <a:avLst/>
            </a:prstGeom>
            <a:solidFill>
              <a:srgbClr val="EC5D57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695" name="Prior distribution"/>
            <p:cNvSpPr txBox="1"/>
            <p:nvPr/>
          </p:nvSpPr>
          <p:spPr>
            <a:xfrm>
              <a:off x="-19684" y="-6014"/>
              <a:ext cx="5371062" cy="10058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defTabSz="821531">
                <a:defRPr sz="56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986"/>
                <a:t>Prior distribution</a:t>
              </a:r>
            </a:p>
          </p:txBody>
        </p:sp>
        <p:pic>
          <p:nvPicPr>
            <p:cNvPr id="696" name="p(z).pdf" descr="p(z)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3349" y="7870983"/>
              <a:ext cx="1824990" cy="1071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05" name="Group"/>
          <p:cNvGrpSpPr/>
          <p:nvPr/>
        </p:nvGrpSpPr>
        <p:grpSpPr>
          <a:xfrm>
            <a:off x="5482047" y="2560837"/>
            <a:ext cx="4918546" cy="5538407"/>
            <a:chOff x="-1" y="-6014"/>
            <a:chExt cx="9222273" cy="10384512"/>
          </a:xfrm>
        </p:grpSpPr>
        <p:grpSp>
          <p:nvGrpSpPr>
            <p:cNvPr id="701" name="Group"/>
            <p:cNvGrpSpPr/>
            <p:nvPr/>
          </p:nvGrpSpPr>
          <p:grpSpPr>
            <a:xfrm>
              <a:off x="2576597" y="-6014"/>
              <a:ext cx="6645675" cy="10384512"/>
              <a:chOff x="0" y="-6014"/>
              <a:chExt cx="6645674" cy="10384511"/>
            </a:xfrm>
          </p:grpSpPr>
          <p:sp>
            <p:nvSpPr>
              <p:cNvPr id="698" name="Shape"/>
              <p:cNvSpPr/>
              <p:nvPr/>
            </p:nvSpPr>
            <p:spPr>
              <a:xfrm>
                <a:off x="0" y="1857425"/>
                <a:ext cx="6645674" cy="7173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41" h="20341" extrusionOk="0">
                    <a:moveTo>
                      <a:pt x="4502" y="19317"/>
                    </a:moveTo>
                    <a:cubicBezTo>
                      <a:pt x="3630" y="17365"/>
                      <a:pt x="6528" y="16102"/>
                      <a:pt x="6392" y="14216"/>
                    </a:cubicBezTo>
                    <a:cubicBezTo>
                      <a:pt x="6231" y="11993"/>
                      <a:pt x="3366" y="12082"/>
                      <a:pt x="1684" y="10917"/>
                    </a:cubicBezTo>
                    <a:cubicBezTo>
                      <a:pt x="-1585" y="8654"/>
                      <a:pt x="424" y="4149"/>
                      <a:pt x="3302" y="4868"/>
                    </a:cubicBezTo>
                    <a:cubicBezTo>
                      <a:pt x="5321" y="5372"/>
                      <a:pt x="5072" y="8244"/>
                      <a:pt x="6497" y="9547"/>
                    </a:cubicBezTo>
                    <a:cubicBezTo>
                      <a:pt x="8437" y="11321"/>
                      <a:pt x="11599" y="9939"/>
                      <a:pt x="12270" y="6977"/>
                    </a:cubicBezTo>
                    <a:cubicBezTo>
                      <a:pt x="12845" y="4439"/>
                      <a:pt x="11809" y="1006"/>
                      <a:pt x="14326" y="145"/>
                    </a:cubicBezTo>
                    <a:cubicBezTo>
                      <a:pt x="17335" y="-884"/>
                      <a:pt x="20015" y="3754"/>
                      <a:pt x="17058" y="8028"/>
                    </a:cubicBezTo>
                    <a:cubicBezTo>
                      <a:pt x="15421" y="10394"/>
                      <a:pt x="12958" y="12044"/>
                      <a:pt x="11429" y="14487"/>
                    </a:cubicBezTo>
                    <a:cubicBezTo>
                      <a:pt x="10406" y="16122"/>
                      <a:pt x="9828" y="18072"/>
                      <a:pt x="8420" y="19384"/>
                    </a:cubicBezTo>
                    <a:cubicBezTo>
                      <a:pt x="7087" y="20626"/>
                      <a:pt x="5127" y="20716"/>
                      <a:pt x="4502" y="19317"/>
                    </a:cubicBezTo>
                    <a:close/>
                  </a:path>
                </a:pathLst>
              </a:custGeom>
              <a:solidFill>
                <a:srgbClr val="51A7F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8122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707"/>
              </a:p>
            </p:txBody>
          </p:sp>
          <p:sp>
            <p:nvSpPr>
              <p:cNvPr id="699" name="Target distribution"/>
              <p:cNvSpPr txBox="1"/>
              <p:nvPr/>
            </p:nvSpPr>
            <p:spPr>
              <a:xfrm>
                <a:off x="338721" y="-6014"/>
                <a:ext cx="5969183" cy="10058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defTabSz="821531">
                  <a:defRPr sz="56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rPr sz="2986"/>
                  <a:t>Target distribution</a:t>
                </a:r>
              </a:p>
            </p:txBody>
          </p:sp>
          <p:pic>
            <p:nvPicPr>
              <p:cNvPr id="700" name="p(x).pdf" descr="p(x)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1373" y="9306677"/>
                <a:ext cx="1882926" cy="10718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4" name="Group"/>
            <p:cNvGrpSpPr/>
            <p:nvPr/>
          </p:nvGrpSpPr>
          <p:grpSpPr>
            <a:xfrm>
              <a:off x="-1" y="3885108"/>
              <a:ext cx="1270001" cy="1559131"/>
              <a:chOff x="0" y="0"/>
              <a:chExt cx="1270000" cy="1559130"/>
            </a:xfrm>
          </p:grpSpPr>
          <p:sp>
            <p:nvSpPr>
              <p:cNvPr id="702" name="Line"/>
              <p:cNvSpPr/>
              <p:nvPr/>
            </p:nvSpPr>
            <p:spPr>
              <a:xfrm>
                <a:off x="0" y="1559130"/>
                <a:ext cx="1270000" cy="1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8122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707"/>
              </a:p>
            </p:txBody>
          </p:sp>
          <p:pic>
            <p:nvPicPr>
              <p:cNvPr id="703" name="G.pdf" descr="G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838" y="0"/>
                <a:ext cx="656324" cy="6806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6B426-1C81-0741-8602-E583DCF6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8549144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roup"/>
          <p:cNvGrpSpPr/>
          <p:nvPr/>
        </p:nvGrpSpPr>
        <p:grpSpPr>
          <a:xfrm>
            <a:off x="836317" y="4039366"/>
            <a:ext cx="2789055" cy="3276551"/>
            <a:chOff x="0" y="0"/>
            <a:chExt cx="5229476" cy="6143533"/>
          </a:xfrm>
        </p:grpSpPr>
        <p:sp>
          <p:nvSpPr>
            <p:cNvPr id="707" name="Oval"/>
            <p:cNvSpPr/>
            <p:nvPr/>
          </p:nvSpPr>
          <p:spPr>
            <a:xfrm>
              <a:off x="1278572" y="1203158"/>
              <a:ext cx="2672333" cy="2567148"/>
            </a:xfrm>
            <a:prstGeom prst="ellipse">
              <a:avLst/>
            </a:prstGeom>
            <a:solidFill>
              <a:srgbClr val="EC5D57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708" name="Gaussian noise"/>
            <p:cNvSpPr txBox="1"/>
            <p:nvPr/>
          </p:nvSpPr>
          <p:spPr>
            <a:xfrm>
              <a:off x="0" y="4093536"/>
              <a:ext cx="5229477" cy="847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defTabSz="821531">
                <a:defRPr sz="5600"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sz="2986"/>
                <a:t>Gaussian noise</a:t>
              </a:r>
            </a:p>
          </p:txBody>
        </p:sp>
        <p:pic>
          <p:nvPicPr>
            <p:cNvPr id="70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704" y="5178281"/>
              <a:ext cx="3950798" cy="965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Image" descr="Image"/>
            <p:cNvPicPr>
              <a:picLocks noChangeAspect="1"/>
            </p:cNvPicPr>
            <p:nvPr/>
          </p:nvPicPr>
          <p:blipFill>
            <a:blip r:embed="rId2"/>
            <a:srcRect r="84997"/>
            <a:stretch>
              <a:fillRect/>
            </a:stretch>
          </p:blipFill>
          <p:spPr>
            <a:xfrm>
              <a:off x="2495809" y="0"/>
              <a:ext cx="592736" cy="965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15" name="Group"/>
          <p:cNvGrpSpPr/>
          <p:nvPr/>
        </p:nvGrpSpPr>
        <p:grpSpPr>
          <a:xfrm>
            <a:off x="5799073" y="3643590"/>
            <a:ext cx="769349" cy="2718763"/>
            <a:chOff x="0" y="0"/>
            <a:chExt cx="1442527" cy="5097678"/>
          </a:xfrm>
        </p:grpSpPr>
        <p:sp>
          <p:nvSpPr>
            <p:cNvPr id="713" name="Rectangle"/>
            <p:cNvSpPr/>
            <p:nvPr/>
          </p:nvSpPr>
          <p:spPr>
            <a:xfrm>
              <a:off x="886362" y="0"/>
              <a:ext cx="556166" cy="5097679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714" name="Line"/>
            <p:cNvSpPr/>
            <p:nvPr/>
          </p:nvSpPr>
          <p:spPr>
            <a:xfrm>
              <a:off x="0" y="2535012"/>
              <a:ext cx="70949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</p:grpSp>
      <p:grpSp>
        <p:nvGrpSpPr>
          <p:cNvPr id="718" name="Group"/>
          <p:cNvGrpSpPr/>
          <p:nvPr/>
        </p:nvGrpSpPr>
        <p:grpSpPr>
          <a:xfrm>
            <a:off x="5005422" y="3845429"/>
            <a:ext cx="778343" cy="2300338"/>
            <a:chOff x="0" y="0"/>
            <a:chExt cx="1459392" cy="4313131"/>
          </a:xfrm>
        </p:grpSpPr>
        <p:sp>
          <p:nvSpPr>
            <p:cNvPr id="716" name="Rectangle"/>
            <p:cNvSpPr/>
            <p:nvPr/>
          </p:nvSpPr>
          <p:spPr>
            <a:xfrm>
              <a:off x="903227" y="0"/>
              <a:ext cx="556166" cy="4313132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717" name="Line"/>
            <p:cNvSpPr/>
            <p:nvPr/>
          </p:nvSpPr>
          <p:spPr>
            <a:xfrm>
              <a:off x="0" y="2156565"/>
              <a:ext cx="70949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</p:grpSp>
      <p:grpSp>
        <p:nvGrpSpPr>
          <p:cNvPr id="721" name="Group"/>
          <p:cNvGrpSpPr/>
          <p:nvPr/>
        </p:nvGrpSpPr>
        <p:grpSpPr>
          <a:xfrm>
            <a:off x="4233220" y="4307702"/>
            <a:ext cx="770070" cy="1420475"/>
            <a:chOff x="0" y="0"/>
            <a:chExt cx="1443879" cy="2663390"/>
          </a:xfrm>
        </p:grpSpPr>
        <p:sp>
          <p:nvSpPr>
            <p:cNvPr id="719" name="Rectangle"/>
            <p:cNvSpPr/>
            <p:nvPr/>
          </p:nvSpPr>
          <p:spPr>
            <a:xfrm>
              <a:off x="887714" y="0"/>
              <a:ext cx="556166" cy="26633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720" name="Line"/>
            <p:cNvSpPr/>
            <p:nvPr/>
          </p:nvSpPr>
          <p:spPr>
            <a:xfrm>
              <a:off x="0" y="1289804"/>
              <a:ext cx="70949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</p:grpSp>
      <p:grpSp>
        <p:nvGrpSpPr>
          <p:cNvPr id="726" name="Group"/>
          <p:cNvGrpSpPr/>
          <p:nvPr/>
        </p:nvGrpSpPr>
        <p:grpSpPr>
          <a:xfrm>
            <a:off x="2513987" y="4730947"/>
            <a:ext cx="1718565" cy="529302"/>
            <a:chOff x="0" y="0"/>
            <a:chExt cx="3222308" cy="992439"/>
          </a:xfrm>
        </p:grpSpPr>
        <p:sp>
          <p:nvSpPr>
            <p:cNvPr id="722" name="Rectangle"/>
            <p:cNvSpPr/>
            <p:nvPr/>
          </p:nvSpPr>
          <p:spPr>
            <a:xfrm>
              <a:off x="2666143" y="0"/>
              <a:ext cx="556166" cy="99244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grpSp>
          <p:nvGrpSpPr>
            <p:cNvPr id="725" name="Group"/>
            <p:cNvGrpSpPr/>
            <p:nvPr/>
          </p:nvGrpSpPr>
          <p:grpSpPr>
            <a:xfrm>
              <a:off x="-1" y="331299"/>
              <a:ext cx="2480387" cy="647312"/>
              <a:chOff x="0" y="0"/>
              <a:chExt cx="2480385" cy="647310"/>
            </a:xfrm>
          </p:grpSpPr>
          <p:sp>
            <p:nvSpPr>
              <p:cNvPr id="738" name="Connection Line"/>
              <p:cNvSpPr/>
              <p:nvPr/>
            </p:nvSpPr>
            <p:spPr>
              <a:xfrm>
                <a:off x="315887" y="-1"/>
                <a:ext cx="2164499" cy="39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030" extrusionOk="0">
                    <a:moveTo>
                      <a:pt x="0" y="17030"/>
                    </a:moveTo>
                    <a:cubicBezTo>
                      <a:pt x="7277" y="-663"/>
                      <a:pt x="14477" y="-4570"/>
                      <a:pt x="21600" y="531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1920"/>
              </a:p>
            </p:txBody>
          </p:sp>
          <p:sp>
            <p:nvSpPr>
              <p:cNvPr id="724" name="Circle"/>
              <p:cNvSpPr/>
              <p:nvPr/>
            </p:nvSpPr>
            <p:spPr>
              <a:xfrm>
                <a:off x="0" y="308124"/>
                <a:ext cx="339186" cy="33918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8122">
                  <a:defRPr sz="3200"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707"/>
              </a:p>
            </p:txBody>
          </p:sp>
        </p:grpSp>
      </p:grpSp>
      <p:grpSp>
        <p:nvGrpSpPr>
          <p:cNvPr id="730" name="Group"/>
          <p:cNvGrpSpPr/>
          <p:nvPr/>
        </p:nvGrpSpPr>
        <p:grpSpPr>
          <a:xfrm>
            <a:off x="9371325" y="3862677"/>
            <a:ext cx="2790385" cy="2599492"/>
            <a:chOff x="0" y="0"/>
            <a:chExt cx="5231969" cy="4874046"/>
          </a:xfrm>
        </p:grpSpPr>
        <p:sp>
          <p:nvSpPr>
            <p:cNvPr id="727" name="Shape"/>
            <p:cNvSpPr/>
            <p:nvPr/>
          </p:nvSpPr>
          <p:spPr>
            <a:xfrm>
              <a:off x="1184161" y="-1"/>
              <a:ext cx="4047809" cy="4874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1" h="20341" extrusionOk="0">
                  <a:moveTo>
                    <a:pt x="4502" y="19317"/>
                  </a:moveTo>
                  <a:cubicBezTo>
                    <a:pt x="3630" y="17365"/>
                    <a:pt x="6528" y="16102"/>
                    <a:pt x="6392" y="14216"/>
                  </a:cubicBezTo>
                  <a:cubicBezTo>
                    <a:pt x="6231" y="11993"/>
                    <a:pt x="3366" y="12082"/>
                    <a:pt x="1684" y="10917"/>
                  </a:cubicBezTo>
                  <a:cubicBezTo>
                    <a:pt x="-1585" y="8654"/>
                    <a:pt x="424" y="4149"/>
                    <a:pt x="3302" y="4868"/>
                  </a:cubicBezTo>
                  <a:cubicBezTo>
                    <a:pt x="5321" y="5372"/>
                    <a:pt x="5072" y="8244"/>
                    <a:pt x="6497" y="9547"/>
                  </a:cubicBezTo>
                  <a:cubicBezTo>
                    <a:pt x="8437" y="11321"/>
                    <a:pt x="11599" y="9939"/>
                    <a:pt x="12270" y="6977"/>
                  </a:cubicBezTo>
                  <a:cubicBezTo>
                    <a:pt x="12845" y="4439"/>
                    <a:pt x="11809" y="1006"/>
                    <a:pt x="14326" y="145"/>
                  </a:cubicBezTo>
                  <a:cubicBezTo>
                    <a:pt x="17335" y="-884"/>
                    <a:pt x="20015" y="3754"/>
                    <a:pt x="17058" y="8028"/>
                  </a:cubicBezTo>
                  <a:cubicBezTo>
                    <a:pt x="15421" y="10394"/>
                    <a:pt x="12958" y="12044"/>
                    <a:pt x="11429" y="14487"/>
                  </a:cubicBezTo>
                  <a:cubicBezTo>
                    <a:pt x="10406" y="16122"/>
                    <a:pt x="9828" y="18072"/>
                    <a:pt x="8420" y="19384"/>
                  </a:cubicBezTo>
                  <a:cubicBezTo>
                    <a:pt x="7087" y="20626"/>
                    <a:pt x="5127" y="20716"/>
                    <a:pt x="4502" y="19317"/>
                  </a:cubicBezTo>
                  <a:close/>
                </a:path>
              </a:pathLst>
            </a:custGeom>
            <a:solidFill>
              <a:srgbClr val="51A7F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728" name="Circle"/>
            <p:cNvSpPr/>
            <p:nvPr/>
          </p:nvSpPr>
          <p:spPr>
            <a:xfrm>
              <a:off x="1641766" y="1585744"/>
              <a:ext cx="339187" cy="33918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8122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707"/>
            </a:p>
          </p:txBody>
        </p:sp>
        <p:sp>
          <p:nvSpPr>
            <p:cNvPr id="739" name="Connection Line"/>
            <p:cNvSpPr/>
            <p:nvPr/>
          </p:nvSpPr>
          <p:spPr>
            <a:xfrm>
              <a:off x="0" y="1507609"/>
              <a:ext cx="1660623" cy="33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41" extrusionOk="0">
                  <a:moveTo>
                    <a:pt x="0" y="16541"/>
                  </a:moveTo>
                  <a:cubicBezTo>
                    <a:pt x="6860" y="-2347"/>
                    <a:pt x="14060" y="-5059"/>
                    <a:pt x="21600" y="8405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 sz="1920"/>
            </a:p>
          </p:txBody>
        </p:sp>
      </p:grpSp>
      <p:grpSp>
        <p:nvGrpSpPr>
          <p:cNvPr id="737" name="Group"/>
          <p:cNvGrpSpPr/>
          <p:nvPr/>
        </p:nvGrpSpPr>
        <p:grpSpPr>
          <a:xfrm>
            <a:off x="5170538" y="3272161"/>
            <a:ext cx="4729999" cy="4030795"/>
            <a:chOff x="0" y="0"/>
            <a:chExt cx="8868746" cy="7557738"/>
          </a:xfrm>
        </p:grpSpPr>
        <p:grpSp>
          <p:nvGrpSpPr>
            <p:cNvPr id="735" name="Group"/>
            <p:cNvGrpSpPr/>
            <p:nvPr/>
          </p:nvGrpSpPr>
          <p:grpSpPr>
            <a:xfrm>
              <a:off x="2646488" y="540554"/>
              <a:ext cx="6222258" cy="7017184"/>
              <a:chOff x="0" y="0"/>
              <a:chExt cx="6222257" cy="7017183"/>
            </a:xfrm>
          </p:grpSpPr>
          <p:pic>
            <p:nvPicPr>
              <p:cNvPr id="731" name="Image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49" r="10349"/>
              <a:stretch/>
            </p:blipFill>
            <p:spPr>
              <a:xfrm>
                <a:off x="1220788" y="785518"/>
                <a:ext cx="3826994" cy="389453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32" name="Line"/>
              <p:cNvSpPr/>
              <p:nvPr/>
            </p:nvSpPr>
            <p:spPr>
              <a:xfrm>
                <a:off x="0" y="2690887"/>
                <a:ext cx="70949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8122">
                  <a:defRPr sz="32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707"/>
              </a:p>
            </p:txBody>
          </p:sp>
          <p:sp>
            <p:nvSpPr>
              <p:cNvPr id="733" name="Synthesized image"/>
              <p:cNvSpPr txBox="1"/>
              <p:nvPr/>
            </p:nvSpPr>
            <p:spPr>
              <a:xfrm>
                <a:off x="152758" y="4991489"/>
                <a:ext cx="6069499" cy="20256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 defTabSz="821531">
                  <a:defRPr sz="56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rPr sz="2986"/>
                  <a:t>Synthesized image</a:t>
                </a:r>
              </a:p>
            </p:txBody>
          </p:sp>
          <p:pic>
            <p:nvPicPr>
              <p:cNvPr id="734" name="x.pdf" descr="x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9384" y="0"/>
                <a:ext cx="529855" cy="4740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36" name="G.pdf" descr="G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56323" cy="680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" name="Deep generative models are distribution transformers">
            <a:extLst>
              <a:ext uri="{FF2B5EF4-FFF2-40B4-BE49-F238E27FC236}">
                <a16:creationId xmlns:a16="http://schemas.microsoft.com/office/drawing/2014/main" id="{B9B8CA2D-5C85-AE4D-86CF-F8CFC0CFE5B5}"/>
              </a:ext>
            </a:extLst>
          </p:cNvPr>
          <p:cNvSpPr txBox="1"/>
          <p:nvPr/>
        </p:nvSpPr>
        <p:spPr>
          <a:xfrm>
            <a:off x="0" y="1368147"/>
            <a:ext cx="13004800" cy="61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821531">
              <a:defRPr sz="6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200" dirty="0"/>
              <a:t>Deep generative models are distribution transformers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AA88AC-7E69-6442-A498-60EAFC34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384611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0" animBg="1" advAuto="0"/>
      <p:bldP spid="718" grpId="0" animBg="1" advAuto="0"/>
      <p:bldP spid="721" grpId="0" animBg="1" advAuto="0"/>
      <p:bldP spid="726" grpId="0" animBg="1" advAuto="0"/>
      <p:bldP spid="730" grpId="0" animBg="1" advAuto="0"/>
      <p:bldP spid="737" grpId="0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Oval"/>
          <p:cNvSpPr/>
          <p:nvPr/>
        </p:nvSpPr>
        <p:spPr>
          <a:xfrm>
            <a:off x="1518222" y="4681050"/>
            <a:ext cx="1425244" cy="1369146"/>
          </a:xfrm>
          <a:prstGeom prst="ellipse">
            <a:avLst/>
          </a:prstGeom>
          <a:solidFill>
            <a:srgbClr val="EC5D57"/>
          </a:solidFill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43" name="Rectangle"/>
          <p:cNvSpPr/>
          <p:nvPr/>
        </p:nvSpPr>
        <p:spPr>
          <a:xfrm>
            <a:off x="3935930" y="4730947"/>
            <a:ext cx="296622" cy="52930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44" name="Rectangle"/>
          <p:cNvSpPr/>
          <p:nvPr/>
        </p:nvSpPr>
        <p:spPr>
          <a:xfrm>
            <a:off x="4706668" y="4307702"/>
            <a:ext cx="296622" cy="142047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45" name="Rectangle"/>
          <p:cNvSpPr/>
          <p:nvPr/>
        </p:nvSpPr>
        <p:spPr>
          <a:xfrm>
            <a:off x="5487142" y="3845429"/>
            <a:ext cx="296622" cy="230033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46" name="Rectangle"/>
          <p:cNvSpPr/>
          <p:nvPr/>
        </p:nvSpPr>
        <p:spPr>
          <a:xfrm>
            <a:off x="6271799" y="3643590"/>
            <a:ext cx="296622" cy="271876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47" name="Line"/>
          <p:cNvSpPr/>
          <p:nvPr/>
        </p:nvSpPr>
        <p:spPr>
          <a:xfrm>
            <a:off x="6581999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48" name="Line"/>
          <p:cNvSpPr/>
          <p:nvPr/>
        </p:nvSpPr>
        <p:spPr>
          <a:xfrm>
            <a:off x="5799073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49" name="Line"/>
          <p:cNvSpPr/>
          <p:nvPr/>
        </p:nvSpPr>
        <p:spPr>
          <a:xfrm>
            <a:off x="5005421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50" name="Line"/>
          <p:cNvSpPr/>
          <p:nvPr/>
        </p:nvSpPr>
        <p:spPr>
          <a:xfrm>
            <a:off x="4233220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51" name="Gaussian noise"/>
          <p:cNvSpPr txBox="1"/>
          <p:nvPr/>
        </p:nvSpPr>
        <p:spPr>
          <a:xfrm>
            <a:off x="836317" y="6222585"/>
            <a:ext cx="2789055" cy="45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1531">
              <a:defRPr sz="5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986"/>
              <a:t>Gaussian noise</a:t>
            </a:r>
          </a:p>
        </p:txBody>
      </p:sp>
      <p:sp>
        <p:nvSpPr>
          <p:cNvPr id="752" name="Synthesized image"/>
          <p:cNvSpPr txBox="1"/>
          <p:nvPr/>
        </p:nvSpPr>
        <p:spPr>
          <a:xfrm>
            <a:off x="6663470" y="6222585"/>
            <a:ext cx="3237066" cy="1080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1531">
              <a:defRPr sz="5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986"/>
              <a:t>Synthesized image</a:t>
            </a:r>
          </a:p>
        </p:txBody>
      </p:sp>
      <p:sp>
        <p:nvSpPr>
          <p:cNvPr id="763" name="Connection Line"/>
          <p:cNvSpPr/>
          <p:nvPr/>
        </p:nvSpPr>
        <p:spPr>
          <a:xfrm>
            <a:off x="1906992" y="4851396"/>
            <a:ext cx="1929868" cy="14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4" extrusionOk="0">
                <a:moveTo>
                  <a:pt x="0" y="16224"/>
                </a:moveTo>
                <a:cubicBezTo>
                  <a:pt x="7721" y="-4573"/>
                  <a:pt x="14921" y="-5376"/>
                  <a:pt x="21600" y="13815"/>
                </a:cubicBezTo>
              </a:path>
            </a:pathLst>
          </a:cu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 sz="1920"/>
          </a:p>
        </p:txBody>
      </p:sp>
      <p:pic>
        <p:nvPicPr>
          <p:cNvPr id="7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0" y="6801116"/>
            <a:ext cx="2107092" cy="51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x.pdf" descr="x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338" y="3560457"/>
            <a:ext cx="282589" cy="252843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Shape"/>
          <p:cNvSpPr/>
          <p:nvPr/>
        </p:nvSpPr>
        <p:spPr>
          <a:xfrm>
            <a:off x="10002879" y="3862677"/>
            <a:ext cx="2158831" cy="259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41" h="20341" extrusionOk="0">
                <a:moveTo>
                  <a:pt x="4502" y="19317"/>
                </a:moveTo>
                <a:cubicBezTo>
                  <a:pt x="3630" y="17365"/>
                  <a:pt x="6528" y="16102"/>
                  <a:pt x="6392" y="14216"/>
                </a:cubicBezTo>
                <a:cubicBezTo>
                  <a:pt x="6231" y="11993"/>
                  <a:pt x="3366" y="12082"/>
                  <a:pt x="1684" y="10917"/>
                </a:cubicBezTo>
                <a:cubicBezTo>
                  <a:pt x="-1585" y="8654"/>
                  <a:pt x="424" y="4149"/>
                  <a:pt x="3302" y="4868"/>
                </a:cubicBezTo>
                <a:cubicBezTo>
                  <a:pt x="5321" y="5372"/>
                  <a:pt x="5072" y="8244"/>
                  <a:pt x="6497" y="9547"/>
                </a:cubicBezTo>
                <a:cubicBezTo>
                  <a:pt x="8437" y="11321"/>
                  <a:pt x="11599" y="9939"/>
                  <a:pt x="12270" y="6977"/>
                </a:cubicBezTo>
                <a:cubicBezTo>
                  <a:pt x="12845" y="4439"/>
                  <a:pt x="11809" y="1006"/>
                  <a:pt x="14326" y="145"/>
                </a:cubicBezTo>
                <a:cubicBezTo>
                  <a:pt x="17335" y="-884"/>
                  <a:pt x="20015" y="3754"/>
                  <a:pt x="17058" y="8028"/>
                </a:cubicBezTo>
                <a:cubicBezTo>
                  <a:pt x="15421" y="10394"/>
                  <a:pt x="12958" y="12044"/>
                  <a:pt x="11429" y="14487"/>
                </a:cubicBezTo>
                <a:cubicBezTo>
                  <a:pt x="10406" y="16122"/>
                  <a:pt x="9828" y="18072"/>
                  <a:pt x="8420" y="19384"/>
                </a:cubicBezTo>
                <a:cubicBezTo>
                  <a:pt x="7087" y="20626"/>
                  <a:pt x="5127" y="20716"/>
                  <a:pt x="4502" y="19317"/>
                </a:cubicBezTo>
                <a:close/>
              </a:path>
            </a:pathLst>
          </a:custGeom>
          <a:solidFill>
            <a:srgbClr val="51A7F9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pic>
        <p:nvPicPr>
          <p:cNvPr id="757" name="Image" descr="Image"/>
          <p:cNvPicPr>
            <a:picLocks noChangeAspect="1"/>
          </p:cNvPicPr>
          <p:nvPr/>
        </p:nvPicPr>
        <p:blipFill>
          <a:blip r:embed="rId2"/>
          <a:srcRect r="84997"/>
          <a:stretch>
            <a:fillRect/>
          </a:stretch>
        </p:blipFill>
        <p:spPr>
          <a:xfrm>
            <a:off x="2167415" y="4039365"/>
            <a:ext cx="316126" cy="514802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Circle"/>
          <p:cNvSpPr/>
          <p:nvPr/>
        </p:nvSpPr>
        <p:spPr>
          <a:xfrm>
            <a:off x="1729330" y="4927490"/>
            <a:ext cx="180900" cy="18089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59" name="Circle"/>
          <p:cNvSpPr/>
          <p:nvPr/>
        </p:nvSpPr>
        <p:spPr>
          <a:xfrm>
            <a:off x="11614576" y="4012376"/>
            <a:ext cx="180900" cy="18089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764" name="Connection Line"/>
          <p:cNvSpPr/>
          <p:nvPr/>
        </p:nvSpPr>
        <p:spPr>
          <a:xfrm>
            <a:off x="9371325" y="4069553"/>
            <a:ext cx="2243850" cy="775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54" extrusionOk="0">
                <a:moveTo>
                  <a:pt x="0" y="19554"/>
                </a:moveTo>
                <a:cubicBezTo>
                  <a:pt x="4949" y="4280"/>
                  <a:pt x="12149" y="-2046"/>
                  <a:pt x="21600" y="576"/>
                </a:cubicBezTo>
              </a:path>
            </a:pathLst>
          </a:cu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 sz="1920"/>
          </a:p>
        </p:txBody>
      </p:sp>
      <p:pic>
        <p:nvPicPr>
          <p:cNvPr id="7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12" y="3990620"/>
            <a:ext cx="2054639" cy="205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G.pdf" descr="G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539" y="3272162"/>
            <a:ext cx="350039" cy="36300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Deep generative models are distribution transformers">
            <a:extLst>
              <a:ext uri="{FF2B5EF4-FFF2-40B4-BE49-F238E27FC236}">
                <a16:creationId xmlns:a16="http://schemas.microsoft.com/office/drawing/2014/main" id="{64E421AA-581A-BB4B-A25C-C98BE7799654}"/>
              </a:ext>
            </a:extLst>
          </p:cNvPr>
          <p:cNvSpPr txBox="1"/>
          <p:nvPr/>
        </p:nvSpPr>
        <p:spPr>
          <a:xfrm>
            <a:off x="0" y="1368147"/>
            <a:ext cx="13004800" cy="61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821531">
              <a:defRPr sz="6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200" dirty="0"/>
              <a:t>Deep generative models are distribution transformers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C4AEB-A75C-FF41-9A98-604C2898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0999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enerative Adversarial Networks (GANs)"/>
          <p:cNvSpPr txBox="1"/>
          <p:nvPr/>
        </p:nvSpPr>
        <p:spPr>
          <a:xfrm>
            <a:off x="2401918" y="1526891"/>
            <a:ext cx="8200964" cy="610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65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3466"/>
              <a:t>Generative Adversarial Networks (GANs)</a:t>
            </a:r>
          </a:p>
        </p:txBody>
      </p:sp>
      <p:sp>
        <p:nvSpPr>
          <p:cNvPr id="1066" name="Oval"/>
          <p:cNvSpPr/>
          <p:nvPr/>
        </p:nvSpPr>
        <p:spPr>
          <a:xfrm>
            <a:off x="1518222" y="4681050"/>
            <a:ext cx="1425244" cy="1369146"/>
          </a:xfrm>
          <a:prstGeom prst="ellipse">
            <a:avLst/>
          </a:prstGeom>
          <a:solidFill>
            <a:srgbClr val="EC5D57"/>
          </a:solidFill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67" name="Rectangle"/>
          <p:cNvSpPr/>
          <p:nvPr/>
        </p:nvSpPr>
        <p:spPr>
          <a:xfrm>
            <a:off x="3935930" y="4730947"/>
            <a:ext cx="296622" cy="52930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68" name="Rectangle"/>
          <p:cNvSpPr/>
          <p:nvPr/>
        </p:nvSpPr>
        <p:spPr>
          <a:xfrm>
            <a:off x="4706668" y="4307702"/>
            <a:ext cx="296622" cy="142047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69" name="Rectangle"/>
          <p:cNvSpPr/>
          <p:nvPr/>
        </p:nvSpPr>
        <p:spPr>
          <a:xfrm>
            <a:off x="5487142" y="3845429"/>
            <a:ext cx="296622" cy="230033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70" name="Rectangle"/>
          <p:cNvSpPr/>
          <p:nvPr/>
        </p:nvSpPr>
        <p:spPr>
          <a:xfrm>
            <a:off x="6271799" y="3643590"/>
            <a:ext cx="296622" cy="271876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71" name="Line"/>
          <p:cNvSpPr/>
          <p:nvPr/>
        </p:nvSpPr>
        <p:spPr>
          <a:xfrm>
            <a:off x="6581999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72" name="Line"/>
          <p:cNvSpPr/>
          <p:nvPr/>
        </p:nvSpPr>
        <p:spPr>
          <a:xfrm>
            <a:off x="5799073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73" name="Line"/>
          <p:cNvSpPr/>
          <p:nvPr/>
        </p:nvSpPr>
        <p:spPr>
          <a:xfrm>
            <a:off x="5005421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74" name="Line"/>
          <p:cNvSpPr/>
          <p:nvPr/>
        </p:nvSpPr>
        <p:spPr>
          <a:xfrm>
            <a:off x="4233220" y="4995597"/>
            <a:ext cx="378399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75" name="Gaussian noise"/>
          <p:cNvSpPr txBox="1"/>
          <p:nvPr/>
        </p:nvSpPr>
        <p:spPr>
          <a:xfrm>
            <a:off x="836317" y="6222585"/>
            <a:ext cx="2789055" cy="45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1531">
              <a:defRPr sz="5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986"/>
              <a:t>Gaussian noise</a:t>
            </a:r>
          </a:p>
        </p:txBody>
      </p:sp>
      <p:sp>
        <p:nvSpPr>
          <p:cNvPr id="1076" name="Synthesized image"/>
          <p:cNvSpPr txBox="1"/>
          <p:nvPr/>
        </p:nvSpPr>
        <p:spPr>
          <a:xfrm>
            <a:off x="6663470" y="6222585"/>
            <a:ext cx="3237066" cy="1080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1531">
              <a:defRPr sz="5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986"/>
              <a:t>Synthesized image</a:t>
            </a:r>
          </a:p>
        </p:txBody>
      </p:sp>
      <p:sp>
        <p:nvSpPr>
          <p:cNvPr id="1087" name="Connection Line"/>
          <p:cNvSpPr/>
          <p:nvPr/>
        </p:nvSpPr>
        <p:spPr>
          <a:xfrm>
            <a:off x="1906992" y="4851396"/>
            <a:ext cx="1929868" cy="142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4" extrusionOk="0">
                <a:moveTo>
                  <a:pt x="0" y="16224"/>
                </a:moveTo>
                <a:cubicBezTo>
                  <a:pt x="7721" y="-4573"/>
                  <a:pt x="14921" y="-5376"/>
                  <a:pt x="21600" y="13815"/>
                </a:cubicBezTo>
              </a:path>
            </a:pathLst>
          </a:cu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 sz="1920"/>
          </a:p>
        </p:txBody>
      </p:sp>
      <p:pic>
        <p:nvPicPr>
          <p:cNvPr id="10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0" y="6801116"/>
            <a:ext cx="2107092" cy="51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x.pdf" descr="x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338" y="3560457"/>
            <a:ext cx="282589" cy="252843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Shape"/>
          <p:cNvSpPr/>
          <p:nvPr/>
        </p:nvSpPr>
        <p:spPr>
          <a:xfrm>
            <a:off x="10002879" y="3862677"/>
            <a:ext cx="2158831" cy="259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41" h="20341" extrusionOk="0">
                <a:moveTo>
                  <a:pt x="4502" y="19317"/>
                </a:moveTo>
                <a:cubicBezTo>
                  <a:pt x="3630" y="17365"/>
                  <a:pt x="6528" y="16102"/>
                  <a:pt x="6392" y="14216"/>
                </a:cubicBezTo>
                <a:cubicBezTo>
                  <a:pt x="6231" y="11993"/>
                  <a:pt x="3366" y="12082"/>
                  <a:pt x="1684" y="10917"/>
                </a:cubicBezTo>
                <a:cubicBezTo>
                  <a:pt x="-1585" y="8654"/>
                  <a:pt x="424" y="4149"/>
                  <a:pt x="3302" y="4868"/>
                </a:cubicBezTo>
                <a:cubicBezTo>
                  <a:pt x="5321" y="5372"/>
                  <a:pt x="5072" y="8244"/>
                  <a:pt x="6497" y="9547"/>
                </a:cubicBezTo>
                <a:cubicBezTo>
                  <a:pt x="8437" y="11321"/>
                  <a:pt x="11599" y="9939"/>
                  <a:pt x="12270" y="6977"/>
                </a:cubicBezTo>
                <a:cubicBezTo>
                  <a:pt x="12845" y="4439"/>
                  <a:pt x="11809" y="1006"/>
                  <a:pt x="14326" y="145"/>
                </a:cubicBezTo>
                <a:cubicBezTo>
                  <a:pt x="17335" y="-884"/>
                  <a:pt x="20015" y="3754"/>
                  <a:pt x="17058" y="8028"/>
                </a:cubicBezTo>
                <a:cubicBezTo>
                  <a:pt x="15421" y="10394"/>
                  <a:pt x="12958" y="12044"/>
                  <a:pt x="11429" y="14487"/>
                </a:cubicBezTo>
                <a:cubicBezTo>
                  <a:pt x="10406" y="16122"/>
                  <a:pt x="9828" y="18072"/>
                  <a:pt x="8420" y="19384"/>
                </a:cubicBezTo>
                <a:cubicBezTo>
                  <a:pt x="7087" y="20626"/>
                  <a:pt x="5127" y="20716"/>
                  <a:pt x="4502" y="19317"/>
                </a:cubicBezTo>
                <a:close/>
              </a:path>
            </a:pathLst>
          </a:custGeom>
          <a:solidFill>
            <a:srgbClr val="51A7F9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pic>
        <p:nvPicPr>
          <p:cNvPr id="1081" name="Image" descr="Image"/>
          <p:cNvPicPr>
            <a:picLocks noChangeAspect="1"/>
          </p:cNvPicPr>
          <p:nvPr/>
        </p:nvPicPr>
        <p:blipFill>
          <a:blip r:embed="rId2"/>
          <a:srcRect r="84997"/>
          <a:stretch>
            <a:fillRect/>
          </a:stretch>
        </p:blipFill>
        <p:spPr>
          <a:xfrm>
            <a:off x="2167415" y="4039365"/>
            <a:ext cx="316126" cy="514802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Circle"/>
          <p:cNvSpPr/>
          <p:nvPr/>
        </p:nvSpPr>
        <p:spPr>
          <a:xfrm>
            <a:off x="1729330" y="4927490"/>
            <a:ext cx="180900" cy="18089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83" name="Circle"/>
          <p:cNvSpPr/>
          <p:nvPr/>
        </p:nvSpPr>
        <p:spPr>
          <a:xfrm>
            <a:off x="11614576" y="4012376"/>
            <a:ext cx="180900" cy="18089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38122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7"/>
          </a:p>
        </p:txBody>
      </p:sp>
      <p:sp>
        <p:nvSpPr>
          <p:cNvPr id="1088" name="Connection Line"/>
          <p:cNvSpPr/>
          <p:nvPr/>
        </p:nvSpPr>
        <p:spPr>
          <a:xfrm>
            <a:off x="9371325" y="4069553"/>
            <a:ext cx="2243850" cy="775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54" extrusionOk="0">
                <a:moveTo>
                  <a:pt x="0" y="19554"/>
                </a:moveTo>
                <a:cubicBezTo>
                  <a:pt x="4949" y="4280"/>
                  <a:pt x="12149" y="-2046"/>
                  <a:pt x="21600" y="576"/>
                </a:cubicBezTo>
              </a:path>
            </a:pathLst>
          </a:cu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 sz="1920"/>
          </a:p>
        </p:txBody>
      </p:sp>
      <p:pic>
        <p:nvPicPr>
          <p:cNvPr id="108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12" y="3990620"/>
            <a:ext cx="2054639" cy="205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G.pdf" descr="G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539" y="3272162"/>
            <a:ext cx="350039" cy="3630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A6107A-AAB3-BF43-999F-90F08DD7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33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97A209DB-C428-E44E-BBD8-0A5DFBF5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" y="4118187"/>
            <a:ext cx="3901440" cy="499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2" name="Content Placeholder 2">
            <a:extLst>
              <a:ext uri="{FF2B5EF4-FFF2-40B4-BE49-F238E27FC236}">
                <a16:creationId xmlns:a16="http://schemas.microsoft.com/office/drawing/2014/main" id="{9BA811E1-5766-D24B-8414-107726CF20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2800" y="1562773"/>
            <a:ext cx="12246187" cy="2275840"/>
          </a:xfrm>
        </p:spPr>
        <p:txBody>
          <a:bodyPr>
            <a:normAutofit/>
          </a:bodyPr>
          <a:lstStyle/>
          <a:p>
            <a:pPr eaLnBrk="1" hangingPunct="1">
              <a:spcBef>
                <a:spcPts val="2000"/>
              </a:spcBef>
            </a:pPr>
            <a:r>
              <a:rPr lang="en-US" altLang="en-US" dirty="0"/>
              <a:t>Goal: find       in image</a:t>
            </a:r>
          </a:p>
          <a:p>
            <a:pPr eaLnBrk="1" hangingPunct="1">
              <a:spcBef>
                <a:spcPts val="2000"/>
              </a:spcBef>
            </a:pPr>
            <a:r>
              <a:rPr lang="en-US" altLang="en-US" dirty="0"/>
              <a:t>Method 1: filter the image with zero-mean eye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247813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9FB222DC-DD4B-A143-A80D-46DEF139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72" y="157801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4" name="TextBox 7">
            <a:extLst>
              <a:ext uri="{FF2B5EF4-FFF2-40B4-BE49-F238E27FC236}">
                <a16:creationId xmlns:a16="http://schemas.microsoft.com/office/drawing/2014/main" id="{7F7ACE6B-91BD-C844-84C3-A75342C96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984" y="9103361"/>
            <a:ext cx="91563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247815" name="TextBox 8">
            <a:extLst>
              <a:ext uri="{FF2B5EF4-FFF2-40B4-BE49-F238E27FC236}">
                <a16:creationId xmlns:a16="http://schemas.microsoft.com/office/drawing/2014/main" id="{E051328B-3734-EA4F-8C7A-61439326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130" y="9058205"/>
            <a:ext cx="354456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Filtered Image (scaled)</a:t>
            </a:r>
          </a:p>
        </p:txBody>
      </p:sp>
      <p:sp>
        <p:nvSpPr>
          <p:cNvPr id="247816" name="TextBox 8">
            <a:extLst>
              <a:ext uri="{FF2B5EF4-FFF2-40B4-BE49-F238E27FC236}">
                <a16:creationId xmlns:a16="http://schemas.microsoft.com/office/drawing/2014/main" id="{931E2540-1809-9B4E-9160-38B947D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9896" y="9040143"/>
            <a:ext cx="301556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Thresholded Image</a:t>
            </a:r>
          </a:p>
        </p:txBody>
      </p:sp>
      <p:graphicFrame>
        <p:nvGraphicFramePr>
          <p:cNvPr id="247817" name="Object 9">
            <a:extLst>
              <a:ext uri="{FF2B5EF4-FFF2-40B4-BE49-F238E27FC236}">
                <a16:creationId xmlns:a16="http://schemas.microsoft.com/office/drawing/2014/main" id="{0192E9EA-D66A-804E-9BF8-3EE3CFEBDA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1067" y="2982525"/>
          <a:ext cx="8703734" cy="124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6" imgW="57340500" imgH="8191500" progId="Equation.3">
                  <p:embed/>
                </p:oleObj>
              </mc:Choice>
              <mc:Fallback>
                <p:oleObj name="Equation" r:id="rId6" imgW="57340500" imgH="8191500" progId="Equation.3">
                  <p:embed/>
                  <p:pic>
                    <p:nvPicPr>
                      <p:cNvPr id="247817" name="Object 9">
                        <a:extLst>
                          <a:ext uri="{FF2B5EF4-FFF2-40B4-BE49-F238E27FC236}">
                            <a16:creationId xmlns:a16="http://schemas.microsoft.com/office/drawing/2014/main" id="{0192E9EA-D66A-804E-9BF8-3EE3CFEBDA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067" y="2982525"/>
                        <a:ext cx="8703734" cy="1244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7818" name="Picture 11" descr="C:\Users\Hoiem\Documents\Classes\Computational Photography - Fall 2010\lectures\figs\filters\einstein_eye_filtered_thresh.png">
            <a:extLst>
              <a:ext uri="{FF2B5EF4-FFF2-40B4-BE49-F238E27FC236}">
                <a16:creationId xmlns:a16="http://schemas.microsoft.com/office/drawing/2014/main" id="{9C26CDE3-B66C-AB47-B881-4A86F77F0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613" y="4244622"/>
            <a:ext cx="3793067" cy="48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72747E-9403-CC48-8C71-B632ABCC245F}"/>
              </a:ext>
            </a:extLst>
          </p:cNvPr>
          <p:cNvCxnSpPr/>
          <p:nvPr/>
        </p:nvCxnSpPr>
        <p:spPr>
          <a:xfrm rot="5400000">
            <a:off x="9807787" y="5472853"/>
            <a:ext cx="866987" cy="325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D20433-C784-3C47-A2BB-1DAD002B980A}"/>
              </a:ext>
            </a:extLst>
          </p:cNvPr>
          <p:cNvCxnSpPr/>
          <p:nvPr/>
        </p:nvCxnSpPr>
        <p:spPr>
          <a:xfrm rot="16200000" flipH="1">
            <a:off x="10403840" y="5743787"/>
            <a:ext cx="975360" cy="108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D5E64D-B7EA-6E4C-830C-3023631165EC}"/>
              </a:ext>
            </a:extLst>
          </p:cNvPr>
          <p:cNvCxnSpPr/>
          <p:nvPr/>
        </p:nvCxnSpPr>
        <p:spPr>
          <a:xfrm>
            <a:off x="10512213" y="7152640"/>
            <a:ext cx="866987" cy="21674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3ED52E-3DFA-3A40-9C69-F6940396D952}"/>
              </a:ext>
            </a:extLst>
          </p:cNvPr>
          <p:cNvCxnSpPr/>
          <p:nvPr/>
        </p:nvCxnSpPr>
        <p:spPr>
          <a:xfrm>
            <a:off x="9970347" y="7802880"/>
            <a:ext cx="1083733" cy="6502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7823" name="Picture 12" descr="C:\Users\Hoiem\Documents\Classes\Computational Photography - Fall 2010\lectures\figs\filters\einstein_eye_filtered.png">
            <a:extLst>
              <a:ext uri="{FF2B5EF4-FFF2-40B4-BE49-F238E27FC236}">
                <a16:creationId xmlns:a16="http://schemas.microsoft.com/office/drawing/2014/main" id="{CD9F2AD3-EF05-0946-B941-FFE6AF0B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27" y="4118187"/>
            <a:ext cx="3892409" cy="49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24" name="TextBox 20">
            <a:extLst>
              <a:ext uri="{FF2B5EF4-FFF2-40B4-BE49-F238E27FC236}">
                <a16:creationId xmlns:a16="http://schemas.microsoft.com/office/drawing/2014/main" id="{7E46D1E2-3448-4744-ADF4-2592782DF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231" y="4551681"/>
            <a:ext cx="262924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247825" name="TextBox 21">
            <a:extLst>
              <a:ext uri="{FF2B5EF4-FFF2-40B4-BE49-F238E27FC236}">
                <a16:creationId xmlns:a16="http://schemas.microsoft.com/office/drawing/2014/main" id="{D6856EE6-60BB-A843-8B4A-7F0EB3096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987" y="6827521"/>
            <a:ext cx="2059093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b="1">
                <a:solidFill>
                  <a:srgbClr val="00B050"/>
                </a:solidFill>
              </a:rPr>
              <a:t>False detections</a:t>
            </a:r>
          </a:p>
        </p:txBody>
      </p:sp>
      <p:sp>
        <p:nvSpPr>
          <p:cNvPr id="247826" name="TextBox 27">
            <a:extLst>
              <a:ext uri="{FF2B5EF4-FFF2-40B4-BE49-F238E27FC236}">
                <a16:creationId xmlns:a16="http://schemas.microsoft.com/office/drawing/2014/main" id="{7B546B38-BC8B-2C49-A9D4-2D199483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308" y="3576321"/>
            <a:ext cx="155523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mean of f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C5BD92D-0DD9-1243-8A69-52F29B3E08CA}"/>
              </a:ext>
            </a:extLst>
          </p:cNvPr>
          <p:cNvCxnSpPr>
            <a:stCxn id="247826" idx="1"/>
          </p:cNvCxnSpPr>
          <p:nvPr/>
        </p:nvCxnSpPr>
        <p:spPr>
          <a:xfrm flipH="1" flipV="1">
            <a:off x="6935894" y="3684695"/>
            <a:ext cx="1771414" cy="1347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3A7A3F2B-BC15-5747-9C8A-3173F86821D2}"/>
              </a:ext>
            </a:extLst>
          </p:cNvPr>
          <p:cNvSpPr txBox="1">
            <a:spLocks/>
          </p:cNvSpPr>
          <p:nvPr/>
        </p:nvSpPr>
        <p:spPr>
          <a:xfrm>
            <a:off x="745466" y="-312419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en-US" sz="5404" dirty="0"/>
              <a:t>Matching with filters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69657998-6D59-A244-91AD-B4FB861B2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657" y="2937808"/>
            <a:ext cx="1547218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f = image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g =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6DC31-A801-E341-A1C0-2E0B3D95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058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735"/>
          <p:cNvSpPr/>
          <p:nvPr/>
        </p:nvSpPr>
        <p:spPr>
          <a:xfrm>
            <a:off x="-103992" y="9293602"/>
            <a:ext cx="3117841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200"/>
            </a:lvl1pPr>
          </a:lstStyle>
          <a:p>
            <a:r>
              <a:rPr lang="de-DE" altLang="zh-CN" sz="2489" dirty="0"/>
              <a:t>©</a:t>
            </a:r>
            <a:r>
              <a:rPr lang="zh-CN" altLang="en-US" sz="2489" dirty="0"/>
              <a:t> </a:t>
            </a:r>
            <a:r>
              <a:rPr lang="en-US" sz="2489" dirty="0" err="1"/>
              <a:t>aleju</a:t>
            </a:r>
            <a:r>
              <a:rPr lang="en-US" sz="2489" dirty="0"/>
              <a:t>/cat-generator</a:t>
            </a:r>
            <a:endParaRPr sz="2489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08" y="1843598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566" name="Shape 3566"/>
          <p:cNvSpPr/>
          <p:nvPr/>
        </p:nvSpPr>
        <p:spPr>
          <a:xfrm>
            <a:off x="2318643" y="2709231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blipFill>
                <a:blip r:embed="rId4"/>
                <a:stretch>
                  <a:fillRect l="-537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2838309" y="1978818"/>
            <a:ext cx="1090999" cy="1460897"/>
            <a:chOff x="1698576" y="4114800"/>
            <a:chExt cx="2232248" cy="2395642"/>
          </a:xfrm>
        </p:grpSpPr>
        <p:grpSp>
          <p:nvGrpSpPr>
            <p:cNvPr id="32" name="Group 31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38" name="Shape 3567"/>
              <p:cNvSpPr/>
              <p:nvPr/>
            </p:nvSpPr>
            <p:spPr>
              <a:xfrm rot="10800000">
                <a:off x="2683219" y="5246374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39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40" name="Shape 3569"/>
              <p:cNvSpPr/>
              <p:nvPr/>
            </p:nvSpPr>
            <p:spPr>
              <a:xfrm rot="10800000">
                <a:off x="2343849" y="5359002"/>
                <a:ext cx="230906" cy="90102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445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24"/>
          <p:cNvSpPr txBox="1"/>
          <p:nvPr/>
        </p:nvSpPr>
        <p:spPr>
          <a:xfrm flipH="1">
            <a:off x="4741602" y="3532651"/>
            <a:ext cx="1685476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fake</a:t>
            </a:r>
            <a:r>
              <a:rPr lang="zh-CN" altLang="en-US" sz="2200" dirty="0"/>
              <a:t> </a:t>
            </a:r>
            <a:r>
              <a:rPr lang="en-US" altLang="zh-CN" sz="2200" dirty="0"/>
              <a:t>image</a:t>
            </a:r>
            <a:endParaRPr lang="en-US" sz="2200" dirty="0"/>
          </a:p>
        </p:txBody>
      </p:sp>
      <p:sp>
        <p:nvSpPr>
          <p:cNvPr id="33" name="Shape 1306"/>
          <p:cNvSpPr/>
          <p:nvPr/>
        </p:nvSpPr>
        <p:spPr>
          <a:xfrm>
            <a:off x="9521474" y="9157668"/>
            <a:ext cx="3483326" cy="595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50000"/>
              </a:lnSpc>
              <a:defRPr sz="2000"/>
            </a:lvl1pPr>
          </a:lstStyle>
          <a:p>
            <a:pPr algn="r"/>
            <a:r>
              <a:rPr sz="2489" dirty="0"/>
              <a:t>[</a:t>
            </a:r>
            <a:r>
              <a:rPr sz="2489" dirty="0" err="1"/>
              <a:t>Goodfellow</a:t>
            </a:r>
            <a:r>
              <a:rPr sz="2489" dirty="0"/>
              <a:t> et al. 2014]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23968" y="2204678"/>
            <a:ext cx="1289655" cy="1009175"/>
            <a:chOff x="469074" y="1443648"/>
            <a:chExt cx="941470" cy="777240"/>
          </a:xfrm>
        </p:grpSpPr>
        <p:sp>
          <p:nvSpPr>
            <p:cNvPr id="34" name="Rectangle 33"/>
            <p:cNvSpPr/>
            <p:nvPr/>
          </p:nvSpPr>
          <p:spPr>
            <a:xfrm>
              <a:off x="469074" y="1763688"/>
              <a:ext cx="149382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27492" y="1539256"/>
              <a:ext cx="149382" cy="68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5910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44328" y="1946568"/>
              <a:ext cx="149382" cy="274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61162" y="1443648"/>
              <a:ext cx="149382" cy="777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02746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blipFill>
                <a:blip r:embed="rId8"/>
                <a:stretch>
                  <a:fillRect l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 flipH="1">
            <a:off x="218949" y="3237855"/>
            <a:ext cx="2099694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Random</a:t>
            </a:r>
            <a:r>
              <a:rPr lang="zh-CN" altLang="en-US" sz="2200" dirty="0"/>
              <a:t> </a:t>
            </a:r>
            <a:r>
              <a:rPr lang="en-US" altLang="zh-CN" sz="2200" dirty="0"/>
              <a:t>code</a:t>
            </a:r>
            <a:endParaRPr lang="en-US" sz="2200" dirty="0"/>
          </a:p>
        </p:txBody>
      </p:sp>
      <p:sp>
        <p:nvSpPr>
          <p:cNvPr id="47" name="Shape 3565"/>
          <p:cNvSpPr/>
          <p:nvPr/>
        </p:nvSpPr>
        <p:spPr>
          <a:xfrm>
            <a:off x="2626390" y="3392710"/>
            <a:ext cx="1514838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Generator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6B038-9370-594A-A593-9381C0E193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3711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76565" y="4600352"/>
                <a:ext cx="9922716" cy="1815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A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two-player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game: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endParaRPr lang="en-US" altLang="zh-CN" sz="3733" dirty="0"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endParaRPr>
              </a:p>
              <a:p>
                <a:pPr marL="508006" indent="-508006" algn="l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3733" b="0" i="1" dirty="0">
                        <a:latin typeface="Cambria Math" charset="0"/>
                        <a:ea typeface="Calibri" charset="0"/>
                        <a:cs typeface="Calibri" charset="0"/>
                      </a:rPr>
                      <m:t>𝐺</m:t>
                    </m:r>
                  </m:oMath>
                </a14:m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tries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to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generate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fake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images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that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can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fool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b="0" i="1">
                        <a:latin typeface="Cambria Math" charset="0"/>
                        <a:ea typeface="Calibri" charset="0"/>
                        <a:cs typeface="Calibri" charset="0"/>
                      </a:rPr>
                      <m:t>𝐷</m:t>
                    </m:r>
                    <m:r>
                      <a:rPr lang="en-US" altLang="zh-CN" sz="3733" b="0">
                        <a:latin typeface="Cambria Math" charset="0"/>
                        <a:ea typeface="Calibri" charset="0"/>
                        <a:cs typeface="Calibri" charset="0"/>
                      </a:rPr>
                      <m:t>.</m:t>
                    </m:r>
                  </m:oMath>
                </a14:m>
                <a:endParaRPr lang="en-US" altLang="zh-CN" sz="3733" dirty="0"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endParaRPr>
              </a:p>
              <a:p>
                <a:pPr marL="508006" indent="-508006" algn="l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3733" b="0" i="1">
                        <a:latin typeface="Cambria Math" charset="0"/>
                        <a:ea typeface="Calibri" charset="0"/>
                        <a:cs typeface="Calibri" charset="0"/>
                      </a:rPr>
                      <m:t>𝐷</m:t>
                    </m:r>
                  </m:oMath>
                </a14:m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tries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to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detect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fake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images.</a:t>
                </a:r>
                <a:r>
                  <a:rPr lang="zh-CN" altLang="en-US" sz="3733" dirty="0">
                    <a:latin typeface="Calibri" panose="020F0502020204030204" pitchFamily="34" charset="0"/>
                    <a:ea typeface="Calibri" charset="0"/>
                    <a:cs typeface="Calibri" panose="020F0502020204030204" pitchFamily="34" charset="0"/>
                  </a:rPr>
                  <a:t> </a:t>
                </a:r>
                <a:endParaRPr lang="en-US" altLang="zh-CN" sz="3733" dirty="0"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65" y="4600352"/>
                <a:ext cx="9922716" cy="1815690"/>
              </a:xfrm>
              <a:prstGeom prst="rect">
                <a:avLst/>
              </a:prstGeom>
              <a:blipFill>
                <a:blip r:embed="rId3"/>
                <a:stretch>
                  <a:fillRect l="-1916" t="-555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Shape 1306"/>
          <p:cNvSpPr/>
          <p:nvPr/>
        </p:nvSpPr>
        <p:spPr>
          <a:xfrm>
            <a:off x="9521474" y="9157668"/>
            <a:ext cx="3483326" cy="595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50000"/>
              </a:lnSpc>
              <a:defRPr sz="2000"/>
            </a:lvl1pPr>
          </a:lstStyle>
          <a:p>
            <a:pPr algn="r"/>
            <a:r>
              <a:rPr sz="2489" dirty="0"/>
              <a:t>[</a:t>
            </a:r>
            <a:r>
              <a:rPr sz="2489" dirty="0" err="1"/>
              <a:t>Goodfellow</a:t>
            </a:r>
            <a:r>
              <a:rPr sz="2489" dirty="0"/>
              <a:t> et al. 2014]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708" y="1843598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5" name="Shape 3566"/>
          <p:cNvSpPr/>
          <p:nvPr/>
        </p:nvSpPr>
        <p:spPr>
          <a:xfrm>
            <a:off x="2318643" y="2709231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blipFill>
                <a:blip r:embed="rId5"/>
                <a:stretch>
                  <a:fillRect l="-537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2838309" y="1978818"/>
            <a:ext cx="1090999" cy="1460897"/>
            <a:chOff x="1698576" y="4114800"/>
            <a:chExt cx="2232248" cy="2395642"/>
          </a:xfrm>
        </p:grpSpPr>
        <p:grpSp>
          <p:nvGrpSpPr>
            <p:cNvPr id="48" name="Group 47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50" name="Shape 3567"/>
              <p:cNvSpPr/>
              <p:nvPr/>
            </p:nvSpPr>
            <p:spPr>
              <a:xfrm rot="10800000">
                <a:off x="2683219" y="5246374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56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58" name="Shape 3569"/>
              <p:cNvSpPr/>
              <p:nvPr/>
            </p:nvSpPr>
            <p:spPr>
              <a:xfrm rot="10800000">
                <a:off x="2343849" y="5359002"/>
                <a:ext cx="230906" cy="90102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445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623968" y="2204678"/>
            <a:ext cx="1289655" cy="1009175"/>
            <a:chOff x="469074" y="1443648"/>
            <a:chExt cx="941470" cy="777240"/>
          </a:xfrm>
        </p:grpSpPr>
        <p:sp>
          <p:nvSpPr>
            <p:cNvPr id="61" name="Rectangle 60"/>
            <p:cNvSpPr/>
            <p:nvPr/>
          </p:nvSpPr>
          <p:spPr>
            <a:xfrm>
              <a:off x="469074" y="1763688"/>
              <a:ext cx="149382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27492" y="1539256"/>
              <a:ext cx="149382" cy="68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5910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44328" y="1946568"/>
              <a:ext cx="149382" cy="274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261162" y="1443648"/>
              <a:ext cx="149382" cy="777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02746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blipFill>
                <a:blip r:embed="rId8"/>
                <a:stretch>
                  <a:fillRect l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 flipH="1">
            <a:off x="218949" y="3237855"/>
            <a:ext cx="2099694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Random</a:t>
            </a:r>
            <a:r>
              <a:rPr lang="zh-CN" altLang="en-US" sz="2200" dirty="0"/>
              <a:t> </a:t>
            </a:r>
            <a:r>
              <a:rPr lang="en-US" altLang="zh-CN" sz="2200" dirty="0"/>
              <a:t>code</a:t>
            </a:r>
            <a:endParaRPr lang="en-US" sz="2200" dirty="0"/>
          </a:p>
        </p:txBody>
      </p:sp>
      <p:sp>
        <p:nvSpPr>
          <p:cNvPr id="70" name="Shape 3565"/>
          <p:cNvSpPr/>
          <p:nvPr/>
        </p:nvSpPr>
        <p:spPr>
          <a:xfrm>
            <a:off x="2626390" y="3392710"/>
            <a:ext cx="1514838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Generator</a:t>
            </a:r>
          </a:p>
        </p:txBody>
      </p:sp>
      <p:sp>
        <p:nvSpPr>
          <p:cNvPr id="72" name="Shape 3580"/>
          <p:cNvSpPr/>
          <p:nvPr/>
        </p:nvSpPr>
        <p:spPr>
          <a:xfrm>
            <a:off x="6755694" y="2716683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/>
          </a:p>
        </p:txBody>
      </p:sp>
      <p:grpSp>
        <p:nvGrpSpPr>
          <p:cNvPr id="73" name="Group 72"/>
          <p:cNvGrpSpPr/>
          <p:nvPr/>
        </p:nvGrpSpPr>
        <p:grpSpPr>
          <a:xfrm>
            <a:off x="7275361" y="1986234"/>
            <a:ext cx="1090999" cy="1460898"/>
            <a:chOff x="1698576" y="4184012"/>
            <a:chExt cx="2232248" cy="2395642"/>
          </a:xfrm>
        </p:grpSpPr>
        <p:grpSp>
          <p:nvGrpSpPr>
            <p:cNvPr id="74" name="Group 73"/>
            <p:cNvGrpSpPr/>
            <p:nvPr/>
          </p:nvGrpSpPr>
          <p:grpSpPr>
            <a:xfrm>
              <a:off x="1698576" y="4184012"/>
              <a:ext cx="2232248" cy="2395642"/>
              <a:chOff x="2343849" y="5173725"/>
              <a:chExt cx="909648" cy="1349560"/>
            </a:xfrm>
          </p:grpSpPr>
          <p:sp>
            <p:nvSpPr>
              <p:cNvPr id="76" name="Shape 3567"/>
              <p:cNvSpPr/>
              <p:nvPr/>
            </p:nvSpPr>
            <p:spPr>
              <a:xfrm rot="10800000">
                <a:off x="2683220" y="5285363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77" name="Shape 3568"/>
              <p:cNvSpPr/>
              <p:nvPr/>
            </p:nvSpPr>
            <p:spPr>
              <a:xfrm rot="10800000">
                <a:off x="3022591" y="5397993"/>
                <a:ext cx="230906" cy="90102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78" name="Shape 3569"/>
              <p:cNvSpPr/>
              <p:nvPr/>
            </p:nvSpPr>
            <p:spPr>
              <a:xfrm rot="10800000">
                <a:off x="2343849" y="5173725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4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Shape 3579"/>
          <p:cNvSpPr/>
          <p:nvPr/>
        </p:nvSpPr>
        <p:spPr>
          <a:xfrm>
            <a:off x="6842227" y="3392710"/>
            <a:ext cx="1957267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Discriminator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4741602" y="3532651"/>
            <a:ext cx="1685476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fake</a:t>
            </a:r>
            <a:r>
              <a:rPr lang="zh-CN" altLang="en-US" sz="2200" dirty="0"/>
              <a:t> </a:t>
            </a:r>
            <a:r>
              <a:rPr lang="en-US" altLang="zh-CN" sz="2200" dirty="0"/>
              <a:t>image</a:t>
            </a:r>
            <a:endParaRPr lang="en-US" sz="2200" dirty="0"/>
          </a:p>
        </p:txBody>
      </p:sp>
      <p:sp>
        <p:nvSpPr>
          <p:cNvPr id="82" name="TextBox 81"/>
          <p:cNvSpPr txBox="1"/>
          <p:nvPr/>
        </p:nvSpPr>
        <p:spPr>
          <a:xfrm flipH="1">
            <a:off x="9016115" y="2429425"/>
            <a:ext cx="3310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Real</a:t>
            </a:r>
            <a:r>
              <a:rPr lang="zh-CN" altLang="en-US" sz="3200" dirty="0"/>
              <a:t> </a:t>
            </a:r>
            <a:r>
              <a:rPr lang="en-US" altLang="zh-CN" sz="3200" dirty="0"/>
              <a:t>(1)</a:t>
            </a:r>
            <a:r>
              <a:rPr lang="zh-CN" altLang="en-US" sz="3200" dirty="0"/>
              <a:t> </a:t>
            </a:r>
            <a:r>
              <a:rPr lang="en-US" altLang="zh-CN" sz="3200" dirty="0"/>
              <a:t>or</a:t>
            </a:r>
          </a:p>
          <a:p>
            <a:r>
              <a:rPr lang="zh-CN" altLang="en-US" sz="3200" dirty="0"/>
              <a:t> </a:t>
            </a:r>
            <a:r>
              <a:rPr lang="en-US" altLang="zh-CN" sz="3200" dirty="0"/>
              <a:t>fake</a:t>
            </a:r>
            <a:r>
              <a:rPr lang="zh-CN" altLang="en-US" sz="3200" dirty="0"/>
              <a:t> </a:t>
            </a:r>
            <a:r>
              <a:rPr lang="en-US" altLang="zh-CN" sz="3200" dirty="0"/>
              <a:t>(0)?</a:t>
            </a: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CE2BAA-8290-974E-8B13-AE84CCF89D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676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Shape 3615"/>
          <p:cNvSpPr/>
          <p:nvPr/>
        </p:nvSpPr>
        <p:spPr>
          <a:xfrm>
            <a:off x="9049952" y="2421162"/>
            <a:ext cx="2316988" cy="576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6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9016116" y="2429425"/>
            <a:ext cx="209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fake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/>
              <a:t>(0.1)</a:t>
            </a:r>
            <a:endParaRPr lang="en-US" sz="32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08" y="1843598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9" name="Shape 3566"/>
          <p:cNvSpPr/>
          <p:nvPr/>
        </p:nvSpPr>
        <p:spPr>
          <a:xfrm>
            <a:off x="2318643" y="2709231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blipFill>
                <a:blip r:embed="rId4"/>
                <a:stretch>
                  <a:fillRect l="-537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/>
          <p:cNvGrpSpPr/>
          <p:nvPr/>
        </p:nvGrpSpPr>
        <p:grpSpPr>
          <a:xfrm>
            <a:off x="2838309" y="1978818"/>
            <a:ext cx="1090999" cy="1460897"/>
            <a:chOff x="1698576" y="4114800"/>
            <a:chExt cx="2232248" cy="2395642"/>
          </a:xfrm>
        </p:grpSpPr>
        <p:grpSp>
          <p:nvGrpSpPr>
            <p:cNvPr id="47" name="Group 46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49" name="Shape 3567"/>
              <p:cNvSpPr/>
              <p:nvPr/>
            </p:nvSpPr>
            <p:spPr>
              <a:xfrm rot="10800000">
                <a:off x="2683219" y="5246374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51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59" name="Shape 3569"/>
              <p:cNvSpPr/>
              <p:nvPr/>
            </p:nvSpPr>
            <p:spPr>
              <a:xfrm rot="10800000">
                <a:off x="2343849" y="5359002"/>
                <a:ext cx="230906" cy="90102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445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623968" y="2204678"/>
            <a:ext cx="1289655" cy="1009175"/>
            <a:chOff x="469074" y="1443648"/>
            <a:chExt cx="941470" cy="777240"/>
          </a:xfrm>
        </p:grpSpPr>
        <p:sp>
          <p:nvSpPr>
            <p:cNvPr id="65" name="Rectangle 64"/>
            <p:cNvSpPr/>
            <p:nvPr/>
          </p:nvSpPr>
          <p:spPr>
            <a:xfrm>
              <a:off x="469074" y="1763688"/>
              <a:ext cx="149382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27492" y="1539256"/>
              <a:ext cx="149382" cy="68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85910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944328" y="1946568"/>
              <a:ext cx="149382" cy="274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261162" y="1443648"/>
              <a:ext cx="149382" cy="777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102746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blipFill>
                <a:blip r:embed="rId8"/>
                <a:stretch>
                  <a:fillRect l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>
          <a:xfrm flipH="1">
            <a:off x="218949" y="3237855"/>
            <a:ext cx="2099694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Random</a:t>
            </a:r>
            <a:r>
              <a:rPr lang="zh-CN" altLang="en-US" sz="2200" dirty="0"/>
              <a:t> </a:t>
            </a:r>
            <a:r>
              <a:rPr lang="en-US" altLang="zh-CN" sz="2200" dirty="0"/>
              <a:t>code</a:t>
            </a:r>
            <a:endParaRPr lang="en-US" sz="2200" dirty="0"/>
          </a:p>
        </p:txBody>
      </p:sp>
      <p:sp>
        <p:nvSpPr>
          <p:cNvPr id="73" name="Shape 3565"/>
          <p:cNvSpPr/>
          <p:nvPr/>
        </p:nvSpPr>
        <p:spPr>
          <a:xfrm>
            <a:off x="2626390" y="3392710"/>
            <a:ext cx="1514838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Generator</a:t>
            </a:r>
          </a:p>
        </p:txBody>
      </p:sp>
      <p:sp>
        <p:nvSpPr>
          <p:cNvPr id="74" name="Shape 3580"/>
          <p:cNvSpPr/>
          <p:nvPr/>
        </p:nvSpPr>
        <p:spPr>
          <a:xfrm>
            <a:off x="6755694" y="2716683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/>
          </a:p>
        </p:txBody>
      </p:sp>
      <p:grpSp>
        <p:nvGrpSpPr>
          <p:cNvPr id="75" name="Group 74"/>
          <p:cNvGrpSpPr/>
          <p:nvPr/>
        </p:nvGrpSpPr>
        <p:grpSpPr>
          <a:xfrm>
            <a:off x="7275361" y="1986234"/>
            <a:ext cx="1090999" cy="1460898"/>
            <a:chOff x="1698576" y="4184012"/>
            <a:chExt cx="2232248" cy="2395642"/>
          </a:xfrm>
        </p:grpSpPr>
        <p:grpSp>
          <p:nvGrpSpPr>
            <p:cNvPr id="76" name="Group 75"/>
            <p:cNvGrpSpPr/>
            <p:nvPr/>
          </p:nvGrpSpPr>
          <p:grpSpPr>
            <a:xfrm>
              <a:off x="1698576" y="4184012"/>
              <a:ext cx="2232248" cy="2395642"/>
              <a:chOff x="2343849" y="5173725"/>
              <a:chExt cx="909648" cy="1349560"/>
            </a:xfrm>
          </p:grpSpPr>
          <p:sp>
            <p:nvSpPr>
              <p:cNvPr id="78" name="Shape 3567"/>
              <p:cNvSpPr/>
              <p:nvPr/>
            </p:nvSpPr>
            <p:spPr>
              <a:xfrm rot="10800000">
                <a:off x="2683220" y="5285363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85" name="Shape 3568"/>
              <p:cNvSpPr/>
              <p:nvPr/>
            </p:nvSpPr>
            <p:spPr>
              <a:xfrm rot="10800000">
                <a:off x="3022591" y="5397993"/>
                <a:ext cx="230906" cy="90102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86" name="Shape 3569"/>
              <p:cNvSpPr/>
              <p:nvPr/>
            </p:nvSpPr>
            <p:spPr>
              <a:xfrm rot="10800000">
                <a:off x="2343849" y="5173725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4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Shape 3579"/>
          <p:cNvSpPr/>
          <p:nvPr/>
        </p:nvSpPr>
        <p:spPr>
          <a:xfrm>
            <a:off x="6842227" y="3392710"/>
            <a:ext cx="1957267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Discriminator</a:t>
            </a:r>
          </a:p>
        </p:txBody>
      </p:sp>
      <p:sp>
        <p:nvSpPr>
          <p:cNvPr id="88" name="TextBox 87"/>
          <p:cNvSpPr txBox="1"/>
          <p:nvPr/>
        </p:nvSpPr>
        <p:spPr>
          <a:xfrm flipH="1">
            <a:off x="4741602" y="3532651"/>
            <a:ext cx="1685476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fake</a:t>
            </a:r>
            <a:r>
              <a:rPr lang="zh-CN" altLang="en-US" sz="2200" dirty="0"/>
              <a:t> </a:t>
            </a:r>
            <a:r>
              <a:rPr lang="en-US" altLang="zh-CN" sz="2200" dirty="0"/>
              <a:t>image</a:t>
            </a:r>
            <a:endParaRPr lang="en-US" sz="2200" dirty="0"/>
          </a:p>
        </p:txBody>
      </p:sp>
      <p:sp>
        <p:nvSpPr>
          <p:cNvPr id="89" name="Shape 3625"/>
          <p:cNvSpPr/>
          <p:nvPr/>
        </p:nvSpPr>
        <p:spPr>
          <a:xfrm>
            <a:off x="472347" y="4080747"/>
            <a:ext cx="10256430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sp>
        <p:nvSpPr>
          <p:cNvPr id="38" name="Shape 1306">
            <a:extLst>
              <a:ext uri="{FF2B5EF4-FFF2-40B4-BE49-F238E27FC236}">
                <a16:creationId xmlns:a16="http://schemas.microsoft.com/office/drawing/2014/main" id="{7603B43E-E61B-DF47-9975-4440112C5D49}"/>
              </a:ext>
            </a:extLst>
          </p:cNvPr>
          <p:cNvSpPr/>
          <p:nvPr/>
        </p:nvSpPr>
        <p:spPr>
          <a:xfrm>
            <a:off x="9521474" y="9157668"/>
            <a:ext cx="3483326" cy="595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50000"/>
              </a:lnSpc>
              <a:defRPr sz="2000"/>
            </a:lvl1pPr>
          </a:lstStyle>
          <a:p>
            <a:pPr algn="r"/>
            <a:r>
              <a:rPr sz="2489" dirty="0"/>
              <a:t>[</a:t>
            </a:r>
            <a:r>
              <a:rPr sz="2489" dirty="0" err="1"/>
              <a:t>Goodfellow</a:t>
            </a:r>
            <a:r>
              <a:rPr sz="2489" dirty="0"/>
              <a:t> et al. 2014]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DC77650-2F0C-004A-839E-7F7606AF36BE}"/>
              </a:ext>
            </a:extLst>
          </p:cNvPr>
          <p:cNvSpPr txBox="1"/>
          <p:nvPr/>
        </p:nvSpPr>
        <p:spPr>
          <a:xfrm>
            <a:off x="247968" y="7063502"/>
            <a:ext cx="49046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/>
              <a:t>Learning objective</a:t>
            </a:r>
            <a:r>
              <a:rPr lang="zh-CN" altLang="en-US" sz="3500" dirty="0"/>
              <a:t> </a:t>
            </a:r>
            <a:r>
              <a:rPr lang="en-US" altLang="zh-CN" sz="3500" dirty="0"/>
              <a:t>(GANs)</a:t>
            </a:r>
            <a:endParaRPr lang="en-US" sz="350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31FCCF8-9D88-324D-9E2B-331D6A7E00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6"/>
          <a:stretch/>
        </p:blipFill>
        <p:spPr>
          <a:xfrm>
            <a:off x="1536669" y="7784307"/>
            <a:ext cx="7811896" cy="1097280"/>
          </a:xfrm>
          <a:prstGeom prst="rect">
            <a:avLst/>
          </a:prstGeom>
        </p:spPr>
      </p:pic>
      <p:sp>
        <p:nvSpPr>
          <p:cNvPr id="57" name="Shape 3616">
            <a:extLst>
              <a:ext uri="{FF2B5EF4-FFF2-40B4-BE49-F238E27FC236}">
                <a16:creationId xmlns:a16="http://schemas.microsoft.com/office/drawing/2014/main" id="{BA99BF7F-8B44-AD4A-9435-A82AFA03B3AD}"/>
              </a:ext>
            </a:extLst>
          </p:cNvPr>
          <p:cNvSpPr/>
          <p:nvPr/>
        </p:nvSpPr>
        <p:spPr>
          <a:xfrm>
            <a:off x="4842244" y="7660991"/>
            <a:ext cx="4506321" cy="109727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42862" tIns="42862" rIns="42862" bIns="42862" numCol="1" anchor="ctr">
            <a:noAutofit/>
          </a:bodyPr>
          <a:lstStyle/>
          <a:p>
            <a:pPr>
              <a:defRPr sz="3200"/>
            </a:pPr>
            <a:endParaRPr sz="1920">
              <a:solidFill>
                <a:srgbClr val="FF0000"/>
              </a:solidFill>
            </a:endParaRPr>
          </a:p>
        </p:txBody>
      </p:sp>
      <p:sp>
        <p:nvSpPr>
          <p:cNvPr id="58" name="Shape 3616">
            <a:extLst>
              <a:ext uri="{FF2B5EF4-FFF2-40B4-BE49-F238E27FC236}">
                <a16:creationId xmlns:a16="http://schemas.microsoft.com/office/drawing/2014/main" id="{74F8BB63-90E2-1943-A821-135581447362}"/>
              </a:ext>
            </a:extLst>
          </p:cNvPr>
          <p:cNvSpPr/>
          <p:nvPr/>
        </p:nvSpPr>
        <p:spPr>
          <a:xfrm>
            <a:off x="2914865" y="8373030"/>
            <a:ext cx="718467" cy="59842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42862" tIns="42862" rIns="42862" bIns="42862" numCol="1" anchor="ctr">
            <a:noAutofit/>
          </a:bodyPr>
          <a:lstStyle/>
          <a:p>
            <a:pPr>
              <a:defRPr sz="3200"/>
            </a:pPr>
            <a:endParaRPr sz="192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C4EEB-2711-9149-AAB1-88922D2039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855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" name="Shape 3625"/>
          <p:cNvSpPr/>
          <p:nvPr/>
        </p:nvSpPr>
        <p:spPr>
          <a:xfrm>
            <a:off x="472347" y="4080747"/>
            <a:ext cx="10256430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sp>
        <p:nvSpPr>
          <p:cNvPr id="3626" name="Shape 3626"/>
          <p:cNvSpPr/>
          <p:nvPr/>
        </p:nvSpPr>
        <p:spPr>
          <a:xfrm>
            <a:off x="6768404" y="5477222"/>
            <a:ext cx="2130332" cy="1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pic>
        <p:nvPicPr>
          <p:cNvPr id="3633" name="Screen Shot 2017-02-03 at 10.02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48" y="4586631"/>
            <a:ext cx="1774634" cy="1781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5372506" y="3991539"/>
                <a:ext cx="456118" cy="639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506" y="3991539"/>
                <a:ext cx="456118" cy="639534"/>
              </a:xfrm>
              <a:prstGeom prst="rect">
                <a:avLst/>
              </a:prstGeom>
              <a:blipFill>
                <a:blip r:embed="rId4"/>
                <a:stretch>
                  <a:fillRect l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/>
          <p:cNvGrpSpPr/>
          <p:nvPr/>
        </p:nvGrpSpPr>
        <p:grpSpPr>
          <a:xfrm>
            <a:off x="7288070" y="4746772"/>
            <a:ext cx="1090999" cy="1460898"/>
            <a:chOff x="1698576" y="4184012"/>
            <a:chExt cx="2232248" cy="2395642"/>
          </a:xfrm>
        </p:grpSpPr>
        <p:grpSp>
          <p:nvGrpSpPr>
            <p:cNvPr id="100" name="Group 99"/>
            <p:cNvGrpSpPr/>
            <p:nvPr/>
          </p:nvGrpSpPr>
          <p:grpSpPr>
            <a:xfrm>
              <a:off x="1698576" y="4184012"/>
              <a:ext cx="2232248" cy="2395642"/>
              <a:chOff x="2343849" y="5173725"/>
              <a:chExt cx="909648" cy="1349560"/>
            </a:xfrm>
          </p:grpSpPr>
          <p:sp>
            <p:nvSpPr>
              <p:cNvPr id="102" name="Shape 3567"/>
              <p:cNvSpPr/>
              <p:nvPr/>
            </p:nvSpPr>
            <p:spPr>
              <a:xfrm rot="10800000">
                <a:off x="2683220" y="5285363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103" name="Shape 3568"/>
              <p:cNvSpPr/>
              <p:nvPr/>
            </p:nvSpPr>
            <p:spPr>
              <a:xfrm rot="10800000">
                <a:off x="3022591" y="5397993"/>
                <a:ext cx="230906" cy="90102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104" name="Shape 3569"/>
              <p:cNvSpPr/>
              <p:nvPr/>
            </p:nvSpPr>
            <p:spPr>
              <a:xfrm rot="10800000">
                <a:off x="2343849" y="5173725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4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extBox 47"/>
          <p:cNvSpPr txBox="1"/>
          <p:nvPr/>
        </p:nvSpPr>
        <p:spPr>
          <a:xfrm flipH="1">
            <a:off x="9016116" y="5189964"/>
            <a:ext cx="209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</a:rPr>
              <a:t>real</a:t>
            </a:r>
            <a:r>
              <a:rPr lang="zh-CN" altLang="en-US" sz="3200" dirty="0">
                <a:solidFill>
                  <a:srgbClr val="00B050"/>
                </a:solidFill>
              </a:rPr>
              <a:t> </a:t>
            </a:r>
            <a:r>
              <a:rPr lang="en-US" altLang="zh-CN" sz="3200" dirty="0"/>
              <a:t>(0.9)</a:t>
            </a:r>
            <a:endParaRPr lang="en-US" sz="3200" dirty="0"/>
          </a:p>
        </p:txBody>
      </p:sp>
      <p:sp>
        <p:nvSpPr>
          <p:cNvPr id="56" name="Shape 1306"/>
          <p:cNvSpPr/>
          <p:nvPr/>
        </p:nvSpPr>
        <p:spPr>
          <a:xfrm>
            <a:off x="9521474" y="9157668"/>
            <a:ext cx="3483326" cy="595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50000"/>
              </a:lnSpc>
              <a:defRPr sz="2000"/>
            </a:lvl1pPr>
          </a:lstStyle>
          <a:p>
            <a:pPr algn="r"/>
            <a:r>
              <a:rPr sz="2489" dirty="0"/>
              <a:t>[</a:t>
            </a:r>
            <a:r>
              <a:rPr sz="2489" dirty="0" err="1"/>
              <a:t>Goodfellow</a:t>
            </a:r>
            <a:r>
              <a:rPr sz="2489" dirty="0"/>
              <a:t> et al. 2014]</a:t>
            </a:r>
          </a:p>
        </p:txBody>
      </p:sp>
      <p:sp>
        <p:nvSpPr>
          <p:cNvPr id="57" name="Shape 3615"/>
          <p:cNvSpPr/>
          <p:nvPr/>
        </p:nvSpPr>
        <p:spPr>
          <a:xfrm>
            <a:off x="9049952" y="2421162"/>
            <a:ext cx="2316988" cy="576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6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 flipH="1">
            <a:off x="9016116" y="2429425"/>
            <a:ext cx="209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fake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/>
              <a:t>(0.1)</a:t>
            </a:r>
            <a:endParaRPr lang="en-US" sz="32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8708" y="1843598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66" name="Shape 3566"/>
          <p:cNvSpPr/>
          <p:nvPr/>
        </p:nvSpPr>
        <p:spPr>
          <a:xfrm>
            <a:off x="2318643" y="2709231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blipFill>
                <a:blip r:embed="rId15"/>
                <a:stretch>
                  <a:fillRect l="-537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/>
          <p:cNvGrpSpPr/>
          <p:nvPr/>
        </p:nvGrpSpPr>
        <p:grpSpPr>
          <a:xfrm>
            <a:off x="2838309" y="1978818"/>
            <a:ext cx="1090999" cy="1460897"/>
            <a:chOff x="1698576" y="4114800"/>
            <a:chExt cx="2232248" cy="2395642"/>
          </a:xfrm>
        </p:grpSpPr>
        <p:grpSp>
          <p:nvGrpSpPr>
            <p:cNvPr id="70" name="Group 69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72" name="Shape 3567"/>
              <p:cNvSpPr/>
              <p:nvPr/>
            </p:nvSpPr>
            <p:spPr>
              <a:xfrm rot="10800000">
                <a:off x="2683219" y="5246374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73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74" name="Shape 3569"/>
              <p:cNvSpPr/>
              <p:nvPr/>
            </p:nvSpPr>
            <p:spPr>
              <a:xfrm rot="10800000">
                <a:off x="2343849" y="5359002"/>
                <a:ext cx="230906" cy="90102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445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Group 74"/>
          <p:cNvGrpSpPr/>
          <p:nvPr/>
        </p:nvGrpSpPr>
        <p:grpSpPr>
          <a:xfrm>
            <a:off x="623968" y="2204678"/>
            <a:ext cx="1289655" cy="1009175"/>
            <a:chOff x="469074" y="1443648"/>
            <a:chExt cx="941470" cy="777240"/>
          </a:xfrm>
        </p:grpSpPr>
        <p:sp>
          <p:nvSpPr>
            <p:cNvPr id="76" name="Rectangle 75"/>
            <p:cNvSpPr/>
            <p:nvPr/>
          </p:nvSpPr>
          <p:spPr>
            <a:xfrm>
              <a:off x="469074" y="1763688"/>
              <a:ext cx="149382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27492" y="1539256"/>
              <a:ext cx="149382" cy="68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85910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944328" y="1946568"/>
              <a:ext cx="149382" cy="274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261162" y="1443648"/>
              <a:ext cx="149382" cy="777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102746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blipFill>
                <a:blip r:embed="rId16"/>
                <a:stretch>
                  <a:fillRect l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 flipH="1">
            <a:off x="218949" y="3237855"/>
            <a:ext cx="2099694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Random</a:t>
            </a:r>
            <a:r>
              <a:rPr lang="zh-CN" altLang="en-US" sz="2200" dirty="0"/>
              <a:t> </a:t>
            </a:r>
            <a:r>
              <a:rPr lang="en-US" altLang="zh-CN" sz="2200" dirty="0"/>
              <a:t>code</a:t>
            </a:r>
            <a:endParaRPr lang="en-US" sz="2200" dirty="0"/>
          </a:p>
        </p:txBody>
      </p:sp>
      <p:sp>
        <p:nvSpPr>
          <p:cNvPr id="90" name="Shape 3565"/>
          <p:cNvSpPr/>
          <p:nvPr/>
        </p:nvSpPr>
        <p:spPr>
          <a:xfrm>
            <a:off x="2626390" y="3392710"/>
            <a:ext cx="1514838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Generator</a:t>
            </a:r>
          </a:p>
        </p:txBody>
      </p:sp>
      <p:sp>
        <p:nvSpPr>
          <p:cNvPr id="94" name="Shape 3580"/>
          <p:cNvSpPr/>
          <p:nvPr/>
        </p:nvSpPr>
        <p:spPr>
          <a:xfrm>
            <a:off x="6755694" y="2716683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/>
          </a:p>
        </p:txBody>
      </p:sp>
      <p:grpSp>
        <p:nvGrpSpPr>
          <p:cNvPr id="105" name="Group 104"/>
          <p:cNvGrpSpPr/>
          <p:nvPr/>
        </p:nvGrpSpPr>
        <p:grpSpPr>
          <a:xfrm>
            <a:off x="7275361" y="1986234"/>
            <a:ext cx="1090999" cy="1460898"/>
            <a:chOff x="1698576" y="4184012"/>
            <a:chExt cx="2232248" cy="2395642"/>
          </a:xfrm>
        </p:grpSpPr>
        <p:grpSp>
          <p:nvGrpSpPr>
            <p:cNvPr id="106" name="Group 105"/>
            <p:cNvGrpSpPr/>
            <p:nvPr/>
          </p:nvGrpSpPr>
          <p:grpSpPr>
            <a:xfrm>
              <a:off x="1698576" y="4184012"/>
              <a:ext cx="2232248" cy="2395642"/>
              <a:chOff x="2343849" y="5173725"/>
              <a:chExt cx="909648" cy="1349560"/>
            </a:xfrm>
          </p:grpSpPr>
          <p:sp>
            <p:nvSpPr>
              <p:cNvPr id="108" name="Shape 3567"/>
              <p:cNvSpPr/>
              <p:nvPr/>
            </p:nvSpPr>
            <p:spPr>
              <a:xfrm rot="10800000">
                <a:off x="2683220" y="5285363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109" name="Shape 3568"/>
              <p:cNvSpPr/>
              <p:nvPr/>
            </p:nvSpPr>
            <p:spPr>
              <a:xfrm rot="10800000">
                <a:off x="3022591" y="5397993"/>
                <a:ext cx="230906" cy="90102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110" name="Shape 3569"/>
              <p:cNvSpPr/>
              <p:nvPr/>
            </p:nvSpPr>
            <p:spPr>
              <a:xfrm rot="10800000">
                <a:off x="2343849" y="5173725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4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1" name="Shape 3579"/>
          <p:cNvSpPr/>
          <p:nvPr/>
        </p:nvSpPr>
        <p:spPr>
          <a:xfrm>
            <a:off x="6842227" y="3392710"/>
            <a:ext cx="1957267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Discriminator</a:t>
            </a:r>
          </a:p>
        </p:txBody>
      </p:sp>
      <p:sp>
        <p:nvSpPr>
          <p:cNvPr id="112" name="TextBox 111"/>
          <p:cNvSpPr txBox="1"/>
          <p:nvPr/>
        </p:nvSpPr>
        <p:spPr>
          <a:xfrm flipH="1">
            <a:off x="4741602" y="3532651"/>
            <a:ext cx="1685476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fake</a:t>
            </a:r>
            <a:r>
              <a:rPr lang="zh-CN" altLang="en-US" sz="2200" dirty="0"/>
              <a:t> </a:t>
            </a:r>
            <a:r>
              <a:rPr lang="en-US" altLang="zh-CN" sz="2200" dirty="0"/>
              <a:t>image</a:t>
            </a:r>
            <a:endParaRPr lang="en-US" sz="2200" dirty="0"/>
          </a:p>
        </p:txBody>
      </p:sp>
      <p:sp>
        <p:nvSpPr>
          <p:cNvPr id="113" name="TextBox 112"/>
          <p:cNvSpPr txBox="1"/>
          <p:nvPr/>
        </p:nvSpPr>
        <p:spPr>
          <a:xfrm flipH="1">
            <a:off x="4780104" y="6284957"/>
            <a:ext cx="168547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real</a:t>
            </a:r>
            <a:r>
              <a:rPr lang="zh-CN" altLang="en-US" sz="2200" dirty="0"/>
              <a:t> </a:t>
            </a:r>
            <a:r>
              <a:rPr lang="en-US" altLang="zh-CN" sz="2200" dirty="0"/>
              <a:t>image</a:t>
            </a:r>
            <a:endParaRPr lang="en-US" sz="2200" dirty="0"/>
          </a:p>
        </p:txBody>
      </p:sp>
      <p:sp>
        <p:nvSpPr>
          <p:cNvPr id="50" name="Shape 3624">
            <a:extLst>
              <a:ext uri="{FF2B5EF4-FFF2-40B4-BE49-F238E27FC236}">
                <a16:creationId xmlns:a16="http://schemas.microsoft.com/office/drawing/2014/main" id="{218C87B7-350B-4549-9B51-8C23EEE1379C}"/>
              </a:ext>
            </a:extLst>
          </p:cNvPr>
          <p:cNvSpPr/>
          <p:nvPr/>
        </p:nvSpPr>
        <p:spPr>
          <a:xfrm>
            <a:off x="9717732" y="7660991"/>
            <a:ext cx="2600109" cy="1097280"/>
          </a:xfrm>
          <a:prstGeom prst="rect">
            <a:avLst/>
          </a:prstGeom>
          <a:noFill/>
          <a:ln w="38100" cap="flat">
            <a:solidFill>
              <a:srgbClr val="00B050"/>
            </a:solidFill>
            <a:prstDash val="sysDash"/>
            <a:miter lim="400000"/>
          </a:ln>
          <a:effectLst/>
        </p:spPr>
        <p:txBody>
          <a:bodyPr wrap="square" lIns="42862" tIns="42862" rIns="42862" bIns="42862" numCol="1" anchor="ctr">
            <a:noAutofit/>
          </a:bodyPr>
          <a:lstStyle/>
          <a:p>
            <a:pPr>
              <a:defRPr sz="3200"/>
            </a:pPr>
            <a:endParaRPr sz="192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B8EBAF1-F4D0-D540-A2E0-7669B3985A44}"/>
              </a:ext>
            </a:extLst>
          </p:cNvPr>
          <p:cNvSpPr txBox="1"/>
          <p:nvPr/>
        </p:nvSpPr>
        <p:spPr>
          <a:xfrm>
            <a:off x="247968" y="7063502"/>
            <a:ext cx="49046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/>
              <a:t>Learning objective</a:t>
            </a:r>
            <a:r>
              <a:rPr lang="zh-CN" altLang="en-US" sz="3500" dirty="0"/>
              <a:t> </a:t>
            </a:r>
            <a:r>
              <a:rPr lang="en-US" altLang="zh-CN" sz="3500" dirty="0"/>
              <a:t>(GANs)</a:t>
            </a:r>
            <a:endParaRPr lang="en-US" sz="35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8F21324-72C2-BD4E-AA34-CBCBB2DB6C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669" y="7784307"/>
            <a:ext cx="10775852" cy="1097280"/>
          </a:xfrm>
          <a:prstGeom prst="rect">
            <a:avLst/>
          </a:prstGeom>
        </p:spPr>
      </p:pic>
      <p:sp>
        <p:nvSpPr>
          <p:cNvPr id="53" name="Shape 3616">
            <a:extLst>
              <a:ext uri="{FF2B5EF4-FFF2-40B4-BE49-F238E27FC236}">
                <a16:creationId xmlns:a16="http://schemas.microsoft.com/office/drawing/2014/main" id="{C85D5216-2B80-FE47-A748-721C7CDB10B4}"/>
              </a:ext>
            </a:extLst>
          </p:cNvPr>
          <p:cNvSpPr/>
          <p:nvPr/>
        </p:nvSpPr>
        <p:spPr>
          <a:xfrm>
            <a:off x="4842244" y="7660991"/>
            <a:ext cx="4506321" cy="109727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42862" tIns="42862" rIns="42862" bIns="42862" numCol="1" anchor="ctr">
            <a:noAutofit/>
          </a:bodyPr>
          <a:lstStyle/>
          <a:p>
            <a:pPr>
              <a:defRPr sz="3200"/>
            </a:pPr>
            <a:endParaRPr sz="1920">
              <a:solidFill>
                <a:srgbClr val="FF0000"/>
              </a:solidFill>
            </a:endParaRPr>
          </a:p>
        </p:txBody>
      </p:sp>
      <p:sp>
        <p:nvSpPr>
          <p:cNvPr id="54" name="Shape 3616">
            <a:extLst>
              <a:ext uri="{FF2B5EF4-FFF2-40B4-BE49-F238E27FC236}">
                <a16:creationId xmlns:a16="http://schemas.microsoft.com/office/drawing/2014/main" id="{E5C0997A-10BF-4146-BA35-3268ECEB692B}"/>
              </a:ext>
            </a:extLst>
          </p:cNvPr>
          <p:cNvSpPr/>
          <p:nvPr/>
        </p:nvSpPr>
        <p:spPr>
          <a:xfrm>
            <a:off x="2914865" y="8373030"/>
            <a:ext cx="718467" cy="598420"/>
          </a:xfrm>
          <a:prstGeom prst="rect">
            <a:avLst/>
          </a:prstGeom>
          <a:noFill/>
          <a:ln w="76200" cap="flat">
            <a:solidFill>
              <a:srgbClr val="00FF00"/>
            </a:solidFill>
            <a:prstDash val="sysDash"/>
            <a:miter lim="400000"/>
          </a:ln>
          <a:effectLst/>
        </p:spPr>
        <p:txBody>
          <a:bodyPr wrap="square" lIns="42862" tIns="42862" rIns="42862" bIns="42862" numCol="1" anchor="ctr">
            <a:noAutofit/>
          </a:bodyPr>
          <a:lstStyle/>
          <a:p>
            <a:pPr>
              <a:defRPr sz="3200"/>
            </a:pPr>
            <a:endParaRPr sz="192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2BA63B-8DC8-1448-ADE4-7D4E921CDA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1629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77BC76-C2F3-9C41-A9A3-59BCCCC4C786}"/>
              </a:ext>
            </a:extLst>
          </p:cNvPr>
          <p:cNvCxnSpPr>
            <a:cxnSpLocks/>
            <a:stCxn id="67" idx="3"/>
          </p:cNvCxnSpPr>
          <p:nvPr/>
        </p:nvCxnSpPr>
        <p:spPr>
          <a:xfrm flipH="1">
            <a:off x="3929308" y="2968034"/>
            <a:ext cx="5086808" cy="0"/>
          </a:xfrm>
          <a:prstGeom prst="straightConnector1">
            <a:avLst/>
          </a:prstGeom>
          <a:noFill/>
          <a:ln w="76200" cap="flat">
            <a:solidFill>
              <a:srgbClr val="FFC000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3" name="Picture 4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08" y="1843598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626" name="Shape 3626"/>
          <p:cNvSpPr/>
          <p:nvPr/>
        </p:nvSpPr>
        <p:spPr>
          <a:xfrm>
            <a:off x="6768404" y="5477222"/>
            <a:ext cx="2130332" cy="1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pic>
        <p:nvPicPr>
          <p:cNvPr id="3633" name="Screen Shot 2017-02-03 at 10.02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48" y="4586631"/>
            <a:ext cx="1774634" cy="1781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5372506" y="3991539"/>
                <a:ext cx="456118" cy="639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506" y="3991539"/>
                <a:ext cx="456118" cy="639534"/>
              </a:xfrm>
              <a:prstGeom prst="rect">
                <a:avLst/>
              </a:prstGeom>
              <a:blipFill>
                <a:blip r:embed="rId5"/>
                <a:stretch>
                  <a:fillRect l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 flipV="1">
            <a:off x="10982898" y="2382377"/>
            <a:ext cx="0" cy="638217"/>
          </a:xfrm>
          <a:prstGeom prst="straightConnector1">
            <a:avLst/>
          </a:prstGeom>
          <a:ln w="152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7288070" y="4746772"/>
            <a:ext cx="1090999" cy="1460898"/>
            <a:chOff x="1698576" y="4184012"/>
            <a:chExt cx="2232248" cy="2395642"/>
          </a:xfrm>
        </p:grpSpPr>
        <p:grpSp>
          <p:nvGrpSpPr>
            <p:cNvPr id="93" name="Group 92"/>
            <p:cNvGrpSpPr/>
            <p:nvPr/>
          </p:nvGrpSpPr>
          <p:grpSpPr>
            <a:xfrm>
              <a:off x="1698576" y="4184012"/>
              <a:ext cx="2232248" cy="2395642"/>
              <a:chOff x="2343849" y="5173725"/>
              <a:chExt cx="909648" cy="1349560"/>
            </a:xfrm>
          </p:grpSpPr>
          <p:sp>
            <p:nvSpPr>
              <p:cNvPr id="95" name="Shape 3567"/>
              <p:cNvSpPr/>
              <p:nvPr/>
            </p:nvSpPr>
            <p:spPr>
              <a:xfrm rot="10800000">
                <a:off x="2683220" y="5285363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96" name="Shape 3568"/>
              <p:cNvSpPr/>
              <p:nvPr/>
            </p:nvSpPr>
            <p:spPr>
              <a:xfrm rot="10800000">
                <a:off x="3022591" y="5397993"/>
                <a:ext cx="230906" cy="90102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97" name="Shape 3569"/>
              <p:cNvSpPr/>
              <p:nvPr/>
            </p:nvSpPr>
            <p:spPr>
              <a:xfrm rot="10800000">
                <a:off x="2343849" y="5173725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4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TextBox 65"/>
          <p:cNvSpPr txBox="1"/>
          <p:nvPr/>
        </p:nvSpPr>
        <p:spPr>
          <a:xfrm flipH="1">
            <a:off x="9016116" y="5189964"/>
            <a:ext cx="209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</a:rPr>
              <a:t>real</a:t>
            </a:r>
            <a:r>
              <a:rPr lang="zh-CN" altLang="en-US" sz="3200" dirty="0">
                <a:solidFill>
                  <a:srgbClr val="00B050"/>
                </a:solidFill>
              </a:rPr>
              <a:t> </a:t>
            </a:r>
            <a:r>
              <a:rPr lang="en-US" altLang="zh-CN" sz="3200" dirty="0"/>
              <a:t>(0.9)</a:t>
            </a:r>
            <a:endParaRPr lang="en-US" sz="3200" dirty="0"/>
          </a:p>
        </p:txBody>
      </p:sp>
      <p:sp>
        <p:nvSpPr>
          <p:cNvPr id="67" name="TextBox 66"/>
          <p:cNvSpPr txBox="1"/>
          <p:nvPr/>
        </p:nvSpPr>
        <p:spPr>
          <a:xfrm flipH="1">
            <a:off x="9016116" y="2429425"/>
            <a:ext cx="1890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C000"/>
                </a:solidFill>
              </a:rPr>
              <a:t>fake</a:t>
            </a:r>
            <a:r>
              <a:rPr lang="zh-CN" altLang="en-US" sz="3200" dirty="0">
                <a:solidFill>
                  <a:srgbClr val="FFC000"/>
                </a:solidFill>
              </a:rPr>
              <a:t> </a:t>
            </a:r>
            <a:r>
              <a:rPr lang="en-US" altLang="zh-CN" sz="3200" dirty="0"/>
              <a:t>(0.3)</a:t>
            </a:r>
            <a:endParaRPr lang="en-US" sz="3200" dirty="0"/>
          </a:p>
        </p:txBody>
      </p:sp>
      <p:sp>
        <p:nvSpPr>
          <p:cNvPr id="57" name="Shape 1306"/>
          <p:cNvSpPr/>
          <p:nvPr/>
        </p:nvSpPr>
        <p:spPr>
          <a:xfrm>
            <a:off x="9521474" y="9157668"/>
            <a:ext cx="3483326" cy="595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lnSpc>
                <a:spcPct val="150000"/>
              </a:lnSpc>
              <a:defRPr sz="2000"/>
            </a:lvl1pPr>
          </a:lstStyle>
          <a:p>
            <a:pPr algn="r"/>
            <a:r>
              <a:rPr sz="2489" dirty="0"/>
              <a:t>[</a:t>
            </a:r>
            <a:r>
              <a:rPr sz="2489" dirty="0" err="1"/>
              <a:t>Goodfellow</a:t>
            </a:r>
            <a:r>
              <a:rPr sz="2489" dirty="0"/>
              <a:t> et al. 2014]</a:t>
            </a:r>
          </a:p>
        </p:txBody>
      </p:sp>
      <p:sp>
        <p:nvSpPr>
          <p:cNvPr id="70" name="Shape 3566"/>
          <p:cNvSpPr/>
          <p:nvPr/>
        </p:nvSpPr>
        <p:spPr>
          <a:xfrm>
            <a:off x="2318643" y="2709231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679" y="1165403"/>
                <a:ext cx="1175322" cy="639534"/>
              </a:xfrm>
              <a:prstGeom prst="rect">
                <a:avLst/>
              </a:prstGeom>
              <a:blipFill>
                <a:blip r:embed="rId14"/>
                <a:stretch>
                  <a:fillRect l="-537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2838309" y="1978818"/>
            <a:ext cx="1090999" cy="1460897"/>
            <a:chOff x="1698576" y="4114800"/>
            <a:chExt cx="2232248" cy="2395642"/>
          </a:xfrm>
        </p:grpSpPr>
        <p:grpSp>
          <p:nvGrpSpPr>
            <p:cNvPr id="73" name="Group 72"/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75" name="Shape 3567"/>
              <p:cNvSpPr/>
              <p:nvPr/>
            </p:nvSpPr>
            <p:spPr>
              <a:xfrm rot="10800000">
                <a:off x="2683219" y="5246374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76" name="Shape 3568"/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77" name="Shape 3569"/>
              <p:cNvSpPr/>
              <p:nvPr/>
            </p:nvSpPr>
            <p:spPr>
              <a:xfrm rot="10800000">
                <a:off x="2343849" y="5359002"/>
                <a:ext cx="230906" cy="90102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445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/>
          <p:cNvGrpSpPr/>
          <p:nvPr/>
        </p:nvGrpSpPr>
        <p:grpSpPr>
          <a:xfrm>
            <a:off x="623968" y="2204678"/>
            <a:ext cx="1289655" cy="1009175"/>
            <a:chOff x="469074" y="1443648"/>
            <a:chExt cx="941470" cy="777240"/>
          </a:xfrm>
        </p:grpSpPr>
        <p:sp>
          <p:nvSpPr>
            <p:cNvPr id="85" name="Rectangle 84"/>
            <p:cNvSpPr/>
            <p:nvPr/>
          </p:nvSpPr>
          <p:spPr>
            <a:xfrm>
              <a:off x="469074" y="1763688"/>
              <a:ext cx="149382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27492" y="1539256"/>
              <a:ext cx="149382" cy="68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85910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944328" y="1946568"/>
              <a:ext cx="149382" cy="274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261162" y="1443648"/>
              <a:ext cx="149382" cy="777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102746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51" y="1165403"/>
                <a:ext cx="518091" cy="639534"/>
              </a:xfrm>
              <a:prstGeom prst="rect">
                <a:avLst/>
              </a:prstGeom>
              <a:blipFill>
                <a:blip r:embed="rId15"/>
                <a:stretch>
                  <a:fillRect l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Shape 3565"/>
          <p:cNvSpPr/>
          <p:nvPr/>
        </p:nvSpPr>
        <p:spPr>
          <a:xfrm>
            <a:off x="2708945" y="3414960"/>
            <a:ext cx="1349728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Generator</a:t>
            </a:r>
          </a:p>
        </p:txBody>
      </p:sp>
      <p:sp>
        <p:nvSpPr>
          <p:cNvPr id="100" name="Shape 3580"/>
          <p:cNvSpPr/>
          <p:nvPr/>
        </p:nvSpPr>
        <p:spPr>
          <a:xfrm>
            <a:off x="6755694" y="2716683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/>
          </a:p>
        </p:txBody>
      </p:sp>
      <p:grpSp>
        <p:nvGrpSpPr>
          <p:cNvPr id="101" name="Group 100"/>
          <p:cNvGrpSpPr/>
          <p:nvPr/>
        </p:nvGrpSpPr>
        <p:grpSpPr>
          <a:xfrm>
            <a:off x="7275361" y="1986234"/>
            <a:ext cx="1090999" cy="1460898"/>
            <a:chOff x="1698576" y="4184012"/>
            <a:chExt cx="2232248" cy="2395642"/>
          </a:xfrm>
        </p:grpSpPr>
        <p:grpSp>
          <p:nvGrpSpPr>
            <p:cNvPr id="102" name="Group 101"/>
            <p:cNvGrpSpPr/>
            <p:nvPr/>
          </p:nvGrpSpPr>
          <p:grpSpPr>
            <a:xfrm>
              <a:off x="1698576" y="4184012"/>
              <a:ext cx="2232248" cy="2395642"/>
              <a:chOff x="2343849" y="5173725"/>
              <a:chExt cx="909648" cy="1349560"/>
            </a:xfrm>
          </p:grpSpPr>
          <p:sp>
            <p:nvSpPr>
              <p:cNvPr id="104" name="Shape 3567"/>
              <p:cNvSpPr/>
              <p:nvPr/>
            </p:nvSpPr>
            <p:spPr>
              <a:xfrm rot="10800000">
                <a:off x="2683220" y="5285363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105" name="Shape 3568"/>
              <p:cNvSpPr/>
              <p:nvPr/>
            </p:nvSpPr>
            <p:spPr>
              <a:xfrm rot="10800000">
                <a:off x="3022591" y="5397993"/>
                <a:ext cx="230906" cy="90102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106" name="Shape 3569"/>
              <p:cNvSpPr/>
              <p:nvPr/>
            </p:nvSpPr>
            <p:spPr>
              <a:xfrm rot="10800000">
                <a:off x="2343849" y="5173725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/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4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7" name="Shape 3579"/>
          <p:cNvSpPr/>
          <p:nvPr/>
        </p:nvSpPr>
        <p:spPr>
          <a:xfrm>
            <a:off x="6842227" y="3392710"/>
            <a:ext cx="1957267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Discriminator</a:t>
            </a:r>
          </a:p>
        </p:txBody>
      </p:sp>
      <p:sp>
        <p:nvSpPr>
          <p:cNvPr id="108" name="TextBox 107"/>
          <p:cNvSpPr txBox="1"/>
          <p:nvPr/>
        </p:nvSpPr>
        <p:spPr>
          <a:xfrm flipH="1">
            <a:off x="4741602" y="3532651"/>
            <a:ext cx="1685476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fake</a:t>
            </a:r>
            <a:r>
              <a:rPr lang="zh-CN" altLang="en-US" sz="2200" dirty="0"/>
              <a:t> </a:t>
            </a:r>
            <a:r>
              <a:rPr lang="en-US" altLang="zh-CN" sz="2200" dirty="0"/>
              <a:t>image</a:t>
            </a:r>
            <a:endParaRPr lang="en-US" sz="2200" dirty="0"/>
          </a:p>
        </p:txBody>
      </p:sp>
      <p:sp>
        <p:nvSpPr>
          <p:cNvPr id="109" name="Shape 3625"/>
          <p:cNvSpPr/>
          <p:nvPr/>
        </p:nvSpPr>
        <p:spPr>
          <a:xfrm>
            <a:off x="472347" y="4080747"/>
            <a:ext cx="10256430" cy="0"/>
          </a:xfrm>
          <a:prstGeom prst="line">
            <a:avLst/>
          </a:prstGeom>
          <a:noFill/>
          <a:ln w="152400" cap="flat">
            <a:solidFill>
              <a:schemeClr val="accent1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defRPr sz="3200"/>
            </a:pPr>
            <a:endParaRPr sz="1707"/>
          </a:p>
        </p:txBody>
      </p:sp>
      <p:sp>
        <p:nvSpPr>
          <p:cNvPr id="110" name="TextBox 109"/>
          <p:cNvSpPr txBox="1"/>
          <p:nvPr/>
        </p:nvSpPr>
        <p:spPr>
          <a:xfrm flipH="1">
            <a:off x="218949" y="3237855"/>
            <a:ext cx="2099694" cy="8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Random</a:t>
            </a:r>
            <a:r>
              <a:rPr lang="zh-CN" altLang="en-US" sz="2200" dirty="0"/>
              <a:t> </a:t>
            </a:r>
            <a:r>
              <a:rPr lang="en-US" altLang="zh-CN" sz="2200" dirty="0"/>
              <a:t>code</a:t>
            </a:r>
            <a:endParaRPr lang="en-US" sz="2200" dirty="0"/>
          </a:p>
        </p:txBody>
      </p:sp>
      <p:sp>
        <p:nvSpPr>
          <p:cNvPr id="112" name="TextBox 111"/>
          <p:cNvSpPr txBox="1"/>
          <p:nvPr/>
        </p:nvSpPr>
        <p:spPr>
          <a:xfrm flipH="1">
            <a:off x="4780104" y="6284957"/>
            <a:ext cx="1685476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real</a:t>
            </a:r>
            <a:r>
              <a:rPr lang="zh-CN" altLang="en-US" sz="2200" dirty="0"/>
              <a:t> </a:t>
            </a:r>
            <a:r>
              <a:rPr lang="en-US" altLang="zh-CN" sz="2200" dirty="0"/>
              <a:t>image</a:t>
            </a:r>
            <a:endParaRPr lang="en-US" sz="2200" dirty="0"/>
          </a:p>
        </p:txBody>
      </p:sp>
      <p:sp>
        <p:nvSpPr>
          <p:cNvPr id="49" name="Shape 3616">
            <a:extLst>
              <a:ext uri="{FF2B5EF4-FFF2-40B4-BE49-F238E27FC236}">
                <a16:creationId xmlns:a16="http://schemas.microsoft.com/office/drawing/2014/main" id="{0B21409A-81E9-744E-9757-7F43843763D7}"/>
              </a:ext>
            </a:extLst>
          </p:cNvPr>
          <p:cNvSpPr/>
          <p:nvPr/>
        </p:nvSpPr>
        <p:spPr>
          <a:xfrm>
            <a:off x="4898877" y="7644140"/>
            <a:ext cx="4303344" cy="1097280"/>
          </a:xfrm>
          <a:prstGeom prst="rect">
            <a:avLst/>
          </a:prstGeom>
          <a:noFill/>
          <a:ln w="38100" cap="flat">
            <a:solidFill>
              <a:srgbClr val="FFC000"/>
            </a:solidFill>
            <a:prstDash val="sysDash"/>
            <a:miter lim="400000"/>
          </a:ln>
          <a:effectLst/>
        </p:spPr>
        <p:txBody>
          <a:bodyPr wrap="square" lIns="42862" tIns="42862" rIns="42862" bIns="42862" numCol="1" anchor="ctr">
            <a:noAutofit/>
          </a:bodyPr>
          <a:lstStyle/>
          <a:p>
            <a:pPr>
              <a:defRPr sz="3200"/>
            </a:pPr>
            <a:endParaRPr sz="192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EEF794-CFF3-0F4A-9FBA-73BF1D548C73}"/>
              </a:ext>
            </a:extLst>
          </p:cNvPr>
          <p:cNvSpPr txBox="1"/>
          <p:nvPr/>
        </p:nvSpPr>
        <p:spPr>
          <a:xfrm>
            <a:off x="247974" y="7079007"/>
            <a:ext cx="49046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/>
              <a:t>Learning objective</a:t>
            </a:r>
            <a:r>
              <a:rPr lang="zh-CN" altLang="en-US" sz="3500" dirty="0"/>
              <a:t> </a:t>
            </a:r>
            <a:r>
              <a:rPr lang="en-US" altLang="zh-CN" sz="3500" dirty="0"/>
              <a:t>(GANs)</a:t>
            </a:r>
            <a:endParaRPr lang="en-US" sz="35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D50B7DB-19EB-3145-BE46-6F2A54E96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675" y="7799812"/>
            <a:ext cx="10775852" cy="1097280"/>
          </a:xfrm>
          <a:prstGeom prst="rect">
            <a:avLst/>
          </a:prstGeom>
        </p:spPr>
      </p:pic>
      <p:sp>
        <p:nvSpPr>
          <p:cNvPr id="52" name="Shape 3616">
            <a:extLst>
              <a:ext uri="{FF2B5EF4-FFF2-40B4-BE49-F238E27FC236}">
                <a16:creationId xmlns:a16="http://schemas.microsoft.com/office/drawing/2014/main" id="{837AD9ED-177A-A446-9F56-7D4C07931CE8}"/>
              </a:ext>
            </a:extLst>
          </p:cNvPr>
          <p:cNvSpPr/>
          <p:nvPr/>
        </p:nvSpPr>
        <p:spPr>
          <a:xfrm>
            <a:off x="1732139" y="8365159"/>
            <a:ext cx="718467" cy="687605"/>
          </a:xfrm>
          <a:prstGeom prst="rect">
            <a:avLst/>
          </a:prstGeom>
          <a:noFill/>
          <a:ln w="76200" cap="flat">
            <a:solidFill>
              <a:srgbClr val="FFC000"/>
            </a:solidFill>
            <a:prstDash val="sysDash"/>
            <a:miter lim="400000"/>
          </a:ln>
          <a:effectLst/>
        </p:spPr>
        <p:txBody>
          <a:bodyPr wrap="square" lIns="42862" tIns="42862" rIns="42862" bIns="42862" numCol="1" anchor="ctr">
            <a:noAutofit/>
          </a:bodyPr>
          <a:lstStyle/>
          <a:p>
            <a:pPr>
              <a:defRPr sz="3200"/>
            </a:pPr>
            <a:endParaRPr sz="192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1F5A3-CCB9-7C49-9AB7-417AE79617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9172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Training: iterate between training D and G with backprop.…"/>
          <p:cNvSpPr txBox="1"/>
          <p:nvPr/>
        </p:nvSpPr>
        <p:spPr>
          <a:xfrm>
            <a:off x="1155305" y="6075433"/>
            <a:ext cx="10250563" cy="1388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342408" indent="-342408" algn="l" defTabSz="438122">
              <a:lnSpc>
                <a:spcPct val="150000"/>
              </a:lnSpc>
              <a:buSzPct val="75000"/>
              <a:buChar char="•"/>
              <a:defRPr sz="5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986"/>
              <a:t>Training: iterate between training D and G with backprop.</a:t>
            </a:r>
          </a:p>
          <a:p>
            <a:pPr marL="342408" indent="-342408" algn="l" defTabSz="438122">
              <a:lnSpc>
                <a:spcPct val="150000"/>
              </a:lnSpc>
              <a:buSzPct val="75000"/>
              <a:buChar char="•"/>
              <a:defRPr sz="5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986"/>
              <a:t>Global optimum when G reproduces data distribution.</a:t>
            </a:r>
          </a:p>
        </p:txBody>
      </p:sp>
      <p:sp>
        <p:nvSpPr>
          <p:cNvPr id="1299" name="Training"/>
          <p:cNvSpPr txBox="1"/>
          <p:nvPr/>
        </p:nvSpPr>
        <p:spPr>
          <a:xfrm>
            <a:off x="972685" y="1277184"/>
            <a:ext cx="10593066" cy="7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821531"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5200" dirty="0"/>
              <a:t>GANs </a:t>
            </a:r>
            <a:r>
              <a:rPr sz="5200" dirty="0"/>
              <a:t>Training</a:t>
            </a:r>
          </a:p>
        </p:txBody>
      </p:sp>
      <p:sp>
        <p:nvSpPr>
          <p:cNvPr id="1300" name="G tries to synthesize fake images that fool D…"/>
          <p:cNvSpPr txBox="1"/>
          <p:nvPr/>
        </p:nvSpPr>
        <p:spPr>
          <a:xfrm>
            <a:off x="1127468" y="4472345"/>
            <a:ext cx="8987894" cy="155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algn="l" defTabSz="438122">
              <a:spcBef>
                <a:spcPts val="2240"/>
              </a:spcBef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986"/>
              <a:t>G </a:t>
            </a:r>
            <a:r>
              <a:rPr sz="2986">
                <a:latin typeface="Helvetica Light"/>
                <a:ea typeface="Helvetica Light"/>
                <a:cs typeface="Helvetica Light"/>
              </a:rPr>
              <a:t>tries to synthesize fake images that fool </a:t>
            </a:r>
            <a:r>
              <a:rPr sz="2986"/>
              <a:t>D</a:t>
            </a:r>
          </a:p>
          <a:p>
            <a:pPr algn="l" defTabSz="438122">
              <a:spcBef>
                <a:spcPts val="2240"/>
              </a:spcBef>
              <a:defRPr sz="5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986"/>
              <a:t>D </a:t>
            </a:r>
            <a:r>
              <a:rPr sz="2986">
                <a:latin typeface="Helvetica Light"/>
                <a:ea typeface="Helvetica Light"/>
                <a:cs typeface="Helvetica Light"/>
              </a:rPr>
              <a:t>tries to identify the fakes</a:t>
            </a:r>
          </a:p>
        </p:txBody>
      </p:sp>
      <p:sp>
        <p:nvSpPr>
          <p:cNvPr id="1301" name="real or fake?"/>
          <p:cNvSpPr txBox="1"/>
          <p:nvPr/>
        </p:nvSpPr>
        <p:spPr>
          <a:xfrm>
            <a:off x="8992402" y="3199611"/>
            <a:ext cx="2316988" cy="57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1531">
              <a:defRPr sz="6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3200"/>
              <a:t>real or fake?</a:t>
            </a:r>
          </a:p>
        </p:txBody>
      </p:sp>
      <p:sp>
        <p:nvSpPr>
          <p:cNvPr id="21" name="[Goodfellow et al., 2014]">
            <a:extLst>
              <a:ext uri="{FF2B5EF4-FFF2-40B4-BE49-F238E27FC236}">
                <a16:creationId xmlns:a16="http://schemas.microsoft.com/office/drawing/2014/main" id="{C224061F-7781-6442-B991-C3272B47E995}"/>
              </a:ext>
            </a:extLst>
          </p:cNvPr>
          <p:cNvSpPr txBox="1"/>
          <p:nvPr/>
        </p:nvSpPr>
        <p:spPr>
          <a:xfrm>
            <a:off x="9774749" y="9331946"/>
            <a:ext cx="3230051" cy="42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821531">
              <a:defRPr sz="4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240" dirty="0">
                <a:solidFill>
                  <a:schemeClr val="bg1">
                    <a:lumMod val="50000"/>
                  </a:schemeClr>
                </a:solidFill>
              </a:rPr>
              <a:t>[Goodfellow et al., 2014]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5B61CC-9ACE-954C-8C1D-88A518A9B05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71136" y="2604610"/>
            <a:ext cx="1731264" cy="17312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" name="Shape 3566">
            <a:extLst>
              <a:ext uri="{FF2B5EF4-FFF2-40B4-BE49-F238E27FC236}">
                <a16:creationId xmlns:a16="http://schemas.microsoft.com/office/drawing/2014/main" id="{AB749E80-9E49-7A45-BEEB-506411AAB74D}"/>
              </a:ext>
            </a:extLst>
          </p:cNvPr>
          <p:cNvSpPr/>
          <p:nvPr/>
        </p:nvSpPr>
        <p:spPr>
          <a:xfrm>
            <a:off x="2371071" y="3470243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12F71A-2C96-7E48-ABE7-0BB6E58DF320}"/>
                  </a:ext>
                </a:extLst>
              </p:cNvPr>
              <p:cNvSpPr txBox="1"/>
              <p:nvPr/>
            </p:nvSpPr>
            <p:spPr>
              <a:xfrm>
                <a:off x="5049107" y="1926415"/>
                <a:ext cx="1175322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3556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12F71A-2C96-7E48-ABE7-0BB6E58DF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107" y="1926415"/>
                <a:ext cx="1175322" cy="639534"/>
              </a:xfrm>
              <a:prstGeom prst="rect">
                <a:avLst/>
              </a:prstGeom>
              <a:blipFill>
                <a:blip r:embed="rId4"/>
                <a:stretch>
                  <a:fillRect l="-4255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25610E40-9EA5-A34A-87F3-5D55E98F2984}"/>
              </a:ext>
            </a:extLst>
          </p:cNvPr>
          <p:cNvGrpSpPr/>
          <p:nvPr/>
        </p:nvGrpSpPr>
        <p:grpSpPr>
          <a:xfrm>
            <a:off x="2890737" y="2739830"/>
            <a:ext cx="1090999" cy="1460897"/>
            <a:chOff x="1698576" y="4114800"/>
            <a:chExt cx="2232248" cy="23956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39A484A-C837-B34C-A3A6-CB617F8D2758}"/>
                </a:ext>
              </a:extLst>
            </p:cNvPr>
            <p:cNvGrpSpPr/>
            <p:nvPr/>
          </p:nvGrpSpPr>
          <p:grpSpPr>
            <a:xfrm>
              <a:off x="1698576" y="4114800"/>
              <a:ext cx="2232248" cy="2395642"/>
              <a:chOff x="2343849" y="5134736"/>
              <a:chExt cx="909648" cy="1349560"/>
            </a:xfrm>
          </p:grpSpPr>
          <p:sp>
            <p:nvSpPr>
              <p:cNvPr id="28" name="Shape 3567">
                <a:extLst>
                  <a:ext uri="{FF2B5EF4-FFF2-40B4-BE49-F238E27FC236}">
                    <a16:creationId xmlns:a16="http://schemas.microsoft.com/office/drawing/2014/main" id="{0723ACA7-2C3A-294D-9707-A97BE6FFE3C8}"/>
                  </a:ext>
                </a:extLst>
              </p:cNvPr>
              <p:cNvSpPr/>
              <p:nvPr/>
            </p:nvSpPr>
            <p:spPr>
              <a:xfrm rot="10800000">
                <a:off x="2683219" y="5246374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29" name="Shape 3568">
                <a:extLst>
                  <a:ext uri="{FF2B5EF4-FFF2-40B4-BE49-F238E27FC236}">
                    <a16:creationId xmlns:a16="http://schemas.microsoft.com/office/drawing/2014/main" id="{19A5F98D-9F02-4940-B326-1F45A8398127}"/>
                  </a:ext>
                </a:extLst>
              </p:cNvPr>
              <p:cNvSpPr/>
              <p:nvPr/>
            </p:nvSpPr>
            <p:spPr>
              <a:xfrm rot="10800000">
                <a:off x="3022591" y="5134736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30" name="Shape 3569">
                <a:extLst>
                  <a:ext uri="{FF2B5EF4-FFF2-40B4-BE49-F238E27FC236}">
                    <a16:creationId xmlns:a16="http://schemas.microsoft.com/office/drawing/2014/main" id="{E4D6EC5C-DD8B-E344-AEBC-38AADC2D71DC}"/>
                  </a:ext>
                </a:extLst>
              </p:cNvPr>
              <p:cNvSpPr/>
              <p:nvPr/>
            </p:nvSpPr>
            <p:spPr>
              <a:xfrm rot="10800000">
                <a:off x="2343849" y="5359002"/>
                <a:ext cx="230906" cy="90102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E50B168-8E30-9346-AE6E-8A8169F224B4}"/>
                    </a:ext>
                  </a:extLst>
                </p:cNvPr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4445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DCCA41-8ED7-BA40-948D-CBB0625D360A}"/>
              </a:ext>
            </a:extLst>
          </p:cNvPr>
          <p:cNvGrpSpPr/>
          <p:nvPr/>
        </p:nvGrpSpPr>
        <p:grpSpPr>
          <a:xfrm>
            <a:off x="676396" y="2965690"/>
            <a:ext cx="1289655" cy="1009175"/>
            <a:chOff x="469074" y="1443648"/>
            <a:chExt cx="941470" cy="77724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67C0862-D8A1-4046-8126-9805AE78C838}"/>
                </a:ext>
              </a:extLst>
            </p:cNvPr>
            <p:cNvSpPr/>
            <p:nvPr/>
          </p:nvSpPr>
          <p:spPr>
            <a:xfrm>
              <a:off x="469074" y="1763688"/>
              <a:ext cx="149382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7E19B9B-C0BA-414A-90F2-E9571ABC28DF}"/>
                </a:ext>
              </a:extLst>
            </p:cNvPr>
            <p:cNvSpPr/>
            <p:nvPr/>
          </p:nvSpPr>
          <p:spPr>
            <a:xfrm>
              <a:off x="627492" y="1539256"/>
              <a:ext cx="149382" cy="6816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150C9F1-28A7-5049-A2FD-DC9A690DA3FA}"/>
                </a:ext>
              </a:extLst>
            </p:cNvPr>
            <p:cNvSpPr/>
            <p:nvPr/>
          </p:nvSpPr>
          <p:spPr>
            <a:xfrm>
              <a:off x="785910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FB56BD0-BD63-B647-AAB8-B8436AECB46E}"/>
                </a:ext>
              </a:extLst>
            </p:cNvPr>
            <p:cNvSpPr/>
            <p:nvPr/>
          </p:nvSpPr>
          <p:spPr>
            <a:xfrm>
              <a:off x="944328" y="1946568"/>
              <a:ext cx="149382" cy="2743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263C10A-962C-2D40-B727-C84484E406D5}"/>
                </a:ext>
              </a:extLst>
            </p:cNvPr>
            <p:cNvSpPr/>
            <p:nvPr/>
          </p:nvSpPr>
          <p:spPr>
            <a:xfrm>
              <a:off x="1261162" y="1443648"/>
              <a:ext cx="149382" cy="777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206AAEC-FE76-6848-8A54-12765AF97853}"/>
                </a:ext>
              </a:extLst>
            </p:cNvPr>
            <p:cNvSpPr/>
            <p:nvPr/>
          </p:nvSpPr>
          <p:spPr>
            <a:xfrm>
              <a:off x="1102746" y="1672248"/>
              <a:ext cx="149382" cy="548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4A41D8-E6C4-C144-BD16-451C131C9236}"/>
                  </a:ext>
                </a:extLst>
              </p:cNvPr>
              <p:cNvSpPr txBox="1"/>
              <p:nvPr/>
            </p:nvSpPr>
            <p:spPr>
              <a:xfrm>
                <a:off x="1062179" y="1926415"/>
                <a:ext cx="518091" cy="63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556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3556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4A41D8-E6C4-C144-BD16-451C131C9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179" y="1926415"/>
                <a:ext cx="518091" cy="639534"/>
              </a:xfrm>
              <a:prstGeom prst="rect">
                <a:avLst/>
              </a:prstGeom>
              <a:blipFill>
                <a:blip r:embed="rId8"/>
                <a:stretch>
                  <a:fillRect l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hape 3565">
            <a:extLst>
              <a:ext uri="{FF2B5EF4-FFF2-40B4-BE49-F238E27FC236}">
                <a16:creationId xmlns:a16="http://schemas.microsoft.com/office/drawing/2014/main" id="{D26BCF10-9C0F-3E44-9502-E0129D5A617F}"/>
              </a:ext>
            </a:extLst>
          </p:cNvPr>
          <p:cNvSpPr/>
          <p:nvPr/>
        </p:nvSpPr>
        <p:spPr>
          <a:xfrm>
            <a:off x="2761373" y="4175972"/>
            <a:ext cx="1349728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Generator</a:t>
            </a:r>
          </a:p>
        </p:txBody>
      </p:sp>
      <p:sp>
        <p:nvSpPr>
          <p:cNvPr id="40" name="Shape 3580">
            <a:extLst>
              <a:ext uri="{FF2B5EF4-FFF2-40B4-BE49-F238E27FC236}">
                <a16:creationId xmlns:a16="http://schemas.microsoft.com/office/drawing/2014/main" id="{016AEEE9-40AA-2D49-8185-3C3BC58DDFAB}"/>
              </a:ext>
            </a:extLst>
          </p:cNvPr>
          <p:cNvSpPr/>
          <p:nvPr/>
        </p:nvSpPr>
        <p:spPr>
          <a:xfrm>
            <a:off x="6808122" y="3477695"/>
            <a:ext cx="21303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 sz="1707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BD31D0-A507-4B4C-9779-D6AD63BBD839}"/>
              </a:ext>
            </a:extLst>
          </p:cNvPr>
          <p:cNvGrpSpPr/>
          <p:nvPr/>
        </p:nvGrpSpPr>
        <p:grpSpPr>
          <a:xfrm>
            <a:off x="7327789" y="2747246"/>
            <a:ext cx="1090999" cy="1460898"/>
            <a:chOff x="1698576" y="4184012"/>
            <a:chExt cx="2232248" cy="239564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CB6B5AB-8366-5449-9287-E60B51300B2C}"/>
                </a:ext>
              </a:extLst>
            </p:cNvPr>
            <p:cNvGrpSpPr/>
            <p:nvPr/>
          </p:nvGrpSpPr>
          <p:grpSpPr>
            <a:xfrm>
              <a:off x="1698576" y="4184012"/>
              <a:ext cx="2232248" cy="2395642"/>
              <a:chOff x="2343849" y="5173725"/>
              <a:chExt cx="909648" cy="1349560"/>
            </a:xfrm>
          </p:grpSpPr>
          <p:sp>
            <p:nvSpPr>
              <p:cNvPr id="44" name="Shape 3567">
                <a:extLst>
                  <a:ext uri="{FF2B5EF4-FFF2-40B4-BE49-F238E27FC236}">
                    <a16:creationId xmlns:a16="http://schemas.microsoft.com/office/drawing/2014/main" id="{FF3E17D7-0935-1741-9FA6-49920859474F}"/>
                  </a:ext>
                </a:extLst>
              </p:cNvPr>
              <p:cNvSpPr/>
              <p:nvPr/>
            </p:nvSpPr>
            <p:spPr>
              <a:xfrm rot="10800000">
                <a:off x="2683220" y="5285363"/>
                <a:ext cx="230906" cy="112628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45" name="Shape 3568">
                <a:extLst>
                  <a:ext uri="{FF2B5EF4-FFF2-40B4-BE49-F238E27FC236}">
                    <a16:creationId xmlns:a16="http://schemas.microsoft.com/office/drawing/2014/main" id="{E59A2B2D-8F09-7443-90B8-8FC50288B039}"/>
                  </a:ext>
                </a:extLst>
              </p:cNvPr>
              <p:cNvSpPr/>
              <p:nvPr/>
            </p:nvSpPr>
            <p:spPr>
              <a:xfrm rot="10800000">
                <a:off x="3022591" y="5397993"/>
                <a:ext cx="230906" cy="90102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  <p:sp>
            <p:nvSpPr>
              <p:cNvPr id="46" name="Shape 3569">
                <a:extLst>
                  <a:ext uri="{FF2B5EF4-FFF2-40B4-BE49-F238E27FC236}">
                    <a16:creationId xmlns:a16="http://schemas.microsoft.com/office/drawing/2014/main" id="{FE41742C-0824-D048-9EF3-3E430584D02A}"/>
                  </a:ext>
                </a:extLst>
              </p:cNvPr>
              <p:cNvSpPr/>
              <p:nvPr/>
            </p:nvSpPr>
            <p:spPr>
              <a:xfrm rot="10800000">
                <a:off x="2343849" y="5173725"/>
                <a:ext cx="230906" cy="1349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707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BC19371-583F-6846-A8DA-D0E63A21488C}"/>
                    </a:ext>
                  </a:extLst>
                </p:cNvPr>
                <p:cNvSpPr/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445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oMath>
                    </m:oMathPara>
                  </a14:m>
                  <a:endParaRPr lang="en-US" sz="4445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7741" y="4755110"/>
                  <a:ext cx="1675051" cy="108788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Shape 3579">
            <a:extLst>
              <a:ext uri="{FF2B5EF4-FFF2-40B4-BE49-F238E27FC236}">
                <a16:creationId xmlns:a16="http://schemas.microsoft.com/office/drawing/2014/main" id="{96D66B7F-A45F-BC4A-9A78-87410AA2099B}"/>
              </a:ext>
            </a:extLst>
          </p:cNvPr>
          <p:cNvSpPr/>
          <p:nvPr/>
        </p:nvSpPr>
        <p:spPr>
          <a:xfrm>
            <a:off x="6894655" y="4153722"/>
            <a:ext cx="1957267" cy="45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2200" dirty="0"/>
              <a:t>Discriminator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7E87AA-20D5-EA43-80FD-7DF76415AE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5589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" grpId="0" build="p" bldLvl="5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8312"/>
            <a:ext cx="13004800" cy="1219200"/>
          </a:xfrm>
        </p:spPr>
        <p:txBody>
          <a:bodyPr>
            <a:noAutofit/>
          </a:bodyPr>
          <a:lstStyle/>
          <a:p>
            <a:r>
              <a:rPr lang="en-US" altLang="zh-CN" dirty="0"/>
              <a:t>Thank</a:t>
            </a:r>
            <a:r>
              <a:rPr lang="zh-CN" altLang="en-US" dirty="0"/>
              <a:t> </a:t>
            </a:r>
            <a:r>
              <a:rPr lang="en-US" altLang="zh-CN" dirty="0"/>
              <a:t>You!</a:t>
            </a:r>
            <a:endParaRPr lang="en-US" dirty="0"/>
          </a:p>
        </p:txBody>
      </p:sp>
      <p:pic>
        <p:nvPicPr>
          <p:cNvPr id="7" name="horse2zebra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814" y="3938150"/>
            <a:ext cx="6983173" cy="18773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9084E0-B989-3241-9D48-AA4B4B9A9242}"/>
              </a:ext>
            </a:extLst>
          </p:cNvPr>
          <p:cNvSpPr txBox="1"/>
          <p:nvPr/>
        </p:nvSpPr>
        <p:spPr>
          <a:xfrm>
            <a:off x="2245927" y="6463738"/>
            <a:ext cx="8512946" cy="10634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911" dirty="0">
                <a:latin typeface="Calibri" charset="0"/>
                <a:cs typeface="Calibri" charset="0"/>
              </a:rPr>
              <a:t>16-726, Spring 2021</a:t>
            </a:r>
          </a:p>
          <a:p>
            <a:pPr algn="ctr"/>
            <a:r>
              <a:rPr lang="en-US" sz="2400" dirty="0">
                <a:hlinkClick r:id="rId6"/>
              </a:rPr>
              <a:t>https://learning-image-synthesis.github.io/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2C7A8-FD5F-BE4C-AA6E-4911F886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C:\Documents and Settings\Derek Hoiem\My Documents\Classes\Spring10 - Computer Vision\figs\einstein.jpg">
            <a:extLst>
              <a:ext uri="{FF2B5EF4-FFF2-40B4-BE49-F238E27FC236}">
                <a16:creationId xmlns:a16="http://schemas.microsoft.com/office/drawing/2014/main" id="{0C1DB6F5-520D-0041-801F-39D7E94BA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" y="4118187"/>
            <a:ext cx="3901440" cy="499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2" descr="C:\Documents and Settings\Derek Hoiem\My Documents\Classes\Spring10 - Computer Vision\figs\eyedet_ssd.png">
            <a:extLst>
              <a:ext uri="{FF2B5EF4-FFF2-40B4-BE49-F238E27FC236}">
                <a16:creationId xmlns:a16="http://schemas.microsoft.com/office/drawing/2014/main" id="{D777E7D3-27AE-1844-86BD-44AE2CB1F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53" y="4118187"/>
            <a:ext cx="3892409" cy="49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9" name="TextBox 7">
            <a:extLst>
              <a:ext uri="{FF2B5EF4-FFF2-40B4-BE49-F238E27FC236}">
                <a16:creationId xmlns:a16="http://schemas.microsoft.com/office/drawing/2014/main" id="{BD688048-E0D3-E148-9C18-F03F5D9F7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984" y="9103361"/>
            <a:ext cx="91563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248840" name="TextBox 8">
            <a:extLst>
              <a:ext uri="{FF2B5EF4-FFF2-40B4-BE49-F238E27FC236}">
                <a16:creationId xmlns:a16="http://schemas.microsoft.com/office/drawing/2014/main" id="{8BE1CAB1-A024-AE40-9D15-026825FCF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065" y="9058205"/>
            <a:ext cx="200888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1- sqrt(SSD)</a:t>
            </a:r>
          </a:p>
        </p:txBody>
      </p:sp>
      <p:sp>
        <p:nvSpPr>
          <p:cNvPr id="248841" name="TextBox 9">
            <a:extLst>
              <a:ext uri="{FF2B5EF4-FFF2-40B4-BE49-F238E27FC236}">
                <a16:creationId xmlns:a16="http://schemas.microsoft.com/office/drawing/2014/main" id="{6FFC1609-06E5-D843-A93A-F376F3C89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082" y="9037886"/>
            <a:ext cx="301556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Thresholded Image</a:t>
            </a:r>
          </a:p>
        </p:txBody>
      </p:sp>
      <p:graphicFrame>
        <p:nvGraphicFramePr>
          <p:cNvPr id="248842" name="Object 10">
            <a:extLst>
              <a:ext uri="{FF2B5EF4-FFF2-40B4-BE49-F238E27FC236}">
                <a16:creationId xmlns:a16="http://schemas.microsoft.com/office/drawing/2014/main" id="{7644F608-41B2-0541-BD5B-A12B2E35D7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2604" y="2937370"/>
          <a:ext cx="8173156" cy="124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6" imgW="53835300" imgH="8191500" progId="Equation.3">
                  <p:embed/>
                </p:oleObj>
              </mc:Choice>
              <mc:Fallback>
                <p:oleObj name="Equation" r:id="rId6" imgW="53835300" imgH="8191500" progId="Equation.3">
                  <p:embed/>
                  <p:pic>
                    <p:nvPicPr>
                      <p:cNvPr id="248842" name="Object 10">
                        <a:extLst>
                          <a:ext uri="{FF2B5EF4-FFF2-40B4-BE49-F238E27FC236}">
                            <a16:creationId xmlns:a16="http://schemas.microsoft.com/office/drawing/2014/main" id="{7644F608-41B2-0541-BD5B-A12B2E35D7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04" y="2937370"/>
                        <a:ext cx="8173156" cy="1244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8843" name="Picture 12" descr="C:\Users\Hoiem\Documents\Classes\Computational Photography - Fall 2010\lectures\figs\filters\eyedet_ssd_thresh.png">
            <a:extLst>
              <a:ext uri="{FF2B5EF4-FFF2-40B4-BE49-F238E27FC236}">
                <a16:creationId xmlns:a16="http://schemas.microsoft.com/office/drawing/2014/main" id="{9C684D15-2EC4-0E4E-A0CE-10926E4E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0" y="4118187"/>
            <a:ext cx="3892409" cy="49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19B31D-00CC-7A40-A75B-48B4028EB648}"/>
              </a:ext>
            </a:extLst>
          </p:cNvPr>
          <p:cNvCxnSpPr/>
          <p:nvPr/>
        </p:nvCxnSpPr>
        <p:spPr>
          <a:xfrm rot="5400000">
            <a:off x="9807787" y="5472853"/>
            <a:ext cx="866987" cy="325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1E30F0-90B7-D348-85F6-2F8123C5C7C6}"/>
              </a:ext>
            </a:extLst>
          </p:cNvPr>
          <p:cNvCxnSpPr/>
          <p:nvPr/>
        </p:nvCxnSpPr>
        <p:spPr>
          <a:xfrm rot="16200000" flipH="1">
            <a:off x="10394809" y="5689600"/>
            <a:ext cx="866987" cy="108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846" name="TextBox 14">
            <a:extLst>
              <a:ext uri="{FF2B5EF4-FFF2-40B4-BE49-F238E27FC236}">
                <a16:creationId xmlns:a16="http://schemas.microsoft.com/office/drawing/2014/main" id="{437B002C-C61E-3442-981D-776A1BCB1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231" y="4551681"/>
            <a:ext cx="262924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432471-C297-254C-B94F-683840FDCEF4}"/>
              </a:ext>
            </a:extLst>
          </p:cNvPr>
          <p:cNvSpPr txBox="1">
            <a:spLocks/>
          </p:cNvSpPr>
          <p:nvPr/>
        </p:nvSpPr>
        <p:spPr>
          <a:xfrm>
            <a:off x="812800" y="1562773"/>
            <a:ext cx="12246187" cy="22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spcBef>
                <a:spcPts val="2000"/>
              </a:spcBef>
            </a:pPr>
            <a:r>
              <a:rPr lang="en-US" altLang="en-US" dirty="0"/>
              <a:t>Goal: find       in image</a:t>
            </a:r>
          </a:p>
          <a:p>
            <a:pPr hangingPunct="1">
              <a:spcBef>
                <a:spcPts val="2000"/>
              </a:spcBef>
            </a:pPr>
            <a:r>
              <a:rPr lang="en-US" altLang="en-US" dirty="0"/>
              <a:t>Method 2: SSD (Sum Square Difference)</a:t>
            </a:r>
          </a:p>
          <a:p>
            <a:pPr lvl="1" hangingPunct="1">
              <a:buFontTx/>
              <a:buNone/>
            </a:pPr>
            <a:endParaRPr lang="en-US" altLang="en-US" dirty="0"/>
          </a:p>
        </p:txBody>
      </p:sp>
      <p:pic>
        <p:nvPicPr>
          <p:cNvPr id="16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F06ED67D-0BA8-9042-A2E5-8ACDE6B0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72" y="157801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B67C431-F224-D843-8F9E-D9591187B717}"/>
              </a:ext>
            </a:extLst>
          </p:cNvPr>
          <p:cNvSpPr txBox="1">
            <a:spLocks/>
          </p:cNvSpPr>
          <p:nvPr/>
        </p:nvSpPr>
        <p:spPr>
          <a:xfrm>
            <a:off x="745466" y="-312419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en-US" sz="5404" dirty="0"/>
              <a:t>Matching with filters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272DD3D-4C79-CA45-905C-B6306CFD6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657" y="2937808"/>
            <a:ext cx="1547218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f = image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g =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5B3FE-B060-1E40-A5D2-10201CEC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26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1">
            <a:extLst>
              <a:ext uri="{FF2B5EF4-FFF2-40B4-BE49-F238E27FC236}">
                <a16:creationId xmlns:a16="http://schemas.microsoft.com/office/drawing/2014/main" id="{4F1C5C0C-C331-E241-97E8-70D7E0B7891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4" dirty="0"/>
              <a:t>Matching with filters</a:t>
            </a:r>
          </a:p>
        </p:txBody>
      </p:sp>
      <p:sp>
        <p:nvSpPr>
          <p:cNvPr id="249859" name="Content Placeholder 2">
            <a:extLst>
              <a:ext uri="{FF2B5EF4-FFF2-40B4-BE49-F238E27FC236}">
                <a16:creationId xmlns:a16="http://schemas.microsoft.com/office/drawing/2014/main" id="{FEBA6B7C-679D-3B46-A028-95A8F61917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0240" y="1408854"/>
            <a:ext cx="11704320" cy="7303912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sz="4551" dirty="0"/>
          </a:p>
          <a:p>
            <a:pPr eaLnBrk="1" hangingPunct="1"/>
            <a:r>
              <a:rPr lang="en-US" altLang="en-US" sz="4551" dirty="0"/>
              <a:t>Can SSD be implemented with linear filters?</a:t>
            </a:r>
          </a:p>
        </p:txBody>
      </p:sp>
      <p:graphicFrame>
        <p:nvGraphicFramePr>
          <p:cNvPr id="249860" name="Object 4">
            <a:extLst>
              <a:ext uri="{FF2B5EF4-FFF2-40B4-BE49-F238E27FC236}">
                <a16:creationId xmlns:a16="http://schemas.microsoft.com/office/drawing/2014/main" id="{FF4BCF15-7639-A344-B356-8E897E54D0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2604" y="3307645"/>
          <a:ext cx="8173156" cy="124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Equation" r:id="rId4" imgW="53835300" imgH="8191500" progId="Equation.3">
                  <p:embed/>
                </p:oleObj>
              </mc:Choice>
              <mc:Fallback>
                <p:oleObj name="Equation" r:id="rId4" imgW="53835300" imgH="8191500" progId="Equation.3">
                  <p:embed/>
                  <p:pic>
                    <p:nvPicPr>
                      <p:cNvPr id="249860" name="Object 4">
                        <a:extLst>
                          <a:ext uri="{FF2B5EF4-FFF2-40B4-BE49-F238E27FC236}">
                            <a16:creationId xmlns:a16="http://schemas.microsoft.com/office/drawing/2014/main" id="{FF4BCF15-7639-A344-B356-8E897E54D0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04" y="3307645"/>
                        <a:ext cx="8173156" cy="1244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4A7DEB36-7C6B-8641-AA11-455A2F8CF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2414" y="3307645"/>
            <a:ext cx="1547218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f = image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g = filter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B371466-98D1-BE48-B3EE-9589E2F6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819" y="9267313"/>
            <a:ext cx="3021981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56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by Derek </a:t>
            </a:r>
            <a:r>
              <a:rPr lang="en-US" altLang="en-US" sz="256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Hoiem</a:t>
            </a:r>
            <a:endParaRPr lang="en-US" altLang="en-US" sz="256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8E6A3-4DE6-694C-ADC6-A005A99B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76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5" name="TextBox 7">
            <a:extLst>
              <a:ext uri="{FF2B5EF4-FFF2-40B4-BE49-F238E27FC236}">
                <a16:creationId xmlns:a16="http://schemas.microsoft.com/office/drawing/2014/main" id="{200D9C11-281C-1243-A95B-9A095FFFC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984" y="9103361"/>
            <a:ext cx="915635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4103" name="TextBox 8">
            <a:extLst>
              <a:ext uri="{FF2B5EF4-FFF2-40B4-BE49-F238E27FC236}">
                <a16:creationId xmlns:a16="http://schemas.microsoft.com/office/drawing/2014/main" id="{402D10E6-EE30-2740-94EE-2D57818D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065" y="9058205"/>
            <a:ext cx="200888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1- sqrt(SSD)</a:t>
            </a:r>
          </a:p>
        </p:txBody>
      </p:sp>
      <p:graphicFrame>
        <p:nvGraphicFramePr>
          <p:cNvPr id="250887" name="Object 7">
            <a:extLst>
              <a:ext uri="{FF2B5EF4-FFF2-40B4-BE49-F238E27FC236}">
                <a16:creationId xmlns:a16="http://schemas.microsoft.com/office/drawing/2014/main" id="{9AF43E20-46B5-B341-BF69-117F18D993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2604" y="2937370"/>
          <a:ext cx="8173156" cy="124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Equation" r:id="rId4" imgW="53835300" imgH="8191500" progId="Equation.3">
                  <p:embed/>
                </p:oleObj>
              </mc:Choice>
              <mc:Fallback>
                <p:oleObj name="Equation" r:id="rId4" imgW="53835300" imgH="8191500" progId="Equation.3">
                  <p:embed/>
                  <p:pic>
                    <p:nvPicPr>
                      <p:cNvPr id="250887" name="Object 7">
                        <a:extLst>
                          <a:ext uri="{FF2B5EF4-FFF2-40B4-BE49-F238E27FC236}">
                            <a16:creationId xmlns:a16="http://schemas.microsoft.com/office/drawing/2014/main" id="{9AF43E20-46B5-B341-BF69-117F18D993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04" y="2937370"/>
                        <a:ext cx="8173156" cy="1244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88" name="TextBox 15">
            <a:extLst>
              <a:ext uri="{FF2B5EF4-FFF2-40B4-BE49-F238E27FC236}">
                <a16:creationId xmlns:a16="http://schemas.microsoft.com/office/drawing/2014/main" id="{744C5421-AB07-B246-9F8A-950D9ECA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760" y="1300481"/>
            <a:ext cx="4660053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560" b="1">
                <a:solidFill>
                  <a:srgbClr val="FF0000"/>
                </a:solidFill>
              </a:rPr>
              <a:t>What’s the potential downside of SSD?</a:t>
            </a:r>
          </a:p>
        </p:txBody>
      </p:sp>
      <p:pic>
        <p:nvPicPr>
          <p:cNvPr id="250889" name="Picture 3" descr="C:\Users\Hoiem\Documents\Classes\Computational Photography - Fall 2010\lectures\figs\filters\einstein_shades.png">
            <a:extLst>
              <a:ext uri="{FF2B5EF4-FFF2-40B4-BE49-F238E27FC236}">
                <a16:creationId xmlns:a16="http://schemas.microsoft.com/office/drawing/2014/main" id="{D2D1AA60-8D85-F242-9F1E-5084F93C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" y="4095609"/>
            <a:ext cx="3901440" cy="499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 descr="C:\Users\Hoiem\Documents\Classes\Computational Photography - Fall 2010\lectures\figs\filters\einstein_shades_ssd.png">
            <a:extLst>
              <a:ext uri="{FF2B5EF4-FFF2-40B4-BE49-F238E27FC236}">
                <a16:creationId xmlns:a16="http://schemas.microsoft.com/office/drawing/2014/main" id="{0419280A-C19F-B841-82F9-4DB7471B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07" y="4118187"/>
            <a:ext cx="3892409" cy="49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1B42DAA-2ED0-714F-8EFA-727DDC7D9BFE}"/>
              </a:ext>
            </a:extLst>
          </p:cNvPr>
          <p:cNvSpPr txBox="1">
            <a:spLocks/>
          </p:cNvSpPr>
          <p:nvPr/>
        </p:nvSpPr>
        <p:spPr>
          <a:xfrm>
            <a:off x="745466" y="-312419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en-US" sz="5404" dirty="0"/>
              <a:t>Matching with filters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31496A-D7D1-F449-98E2-285EF4A8542D}"/>
              </a:ext>
            </a:extLst>
          </p:cNvPr>
          <p:cNvSpPr txBox="1">
            <a:spLocks/>
          </p:cNvSpPr>
          <p:nvPr/>
        </p:nvSpPr>
        <p:spPr>
          <a:xfrm>
            <a:off x="812800" y="1562773"/>
            <a:ext cx="12246187" cy="22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spcBef>
                <a:spcPts val="2000"/>
              </a:spcBef>
            </a:pPr>
            <a:r>
              <a:rPr lang="en-US" altLang="en-US" dirty="0"/>
              <a:t>Goal: find       in image</a:t>
            </a:r>
          </a:p>
          <a:p>
            <a:pPr hangingPunct="1">
              <a:spcBef>
                <a:spcPts val="2000"/>
              </a:spcBef>
            </a:pPr>
            <a:r>
              <a:rPr lang="en-US" altLang="en-US" dirty="0"/>
              <a:t>Method 2: SSD (Sum Square Difference)</a:t>
            </a:r>
          </a:p>
          <a:p>
            <a:pPr lvl="1" hangingPunct="1">
              <a:buFontTx/>
              <a:buNone/>
            </a:pPr>
            <a:endParaRPr lang="en-US" altLang="en-US" dirty="0"/>
          </a:p>
        </p:txBody>
      </p:sp>
      <p:pic>
        <p:nvPicPr>
          <p:cNvPr id="14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4ED84A52-090F-0C44-97AE-AA1F16DD0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72" y="157801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1A4DF4E3-3A04-164C-847D-4B6D83FF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657" y="2937808"/>
            <a:ext cx="1547218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f = image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g = filter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7ED1C127-7202-2246-B025-CCDC8A97A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819" y="9267313"/>
            <a:ext cx="3021981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56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by Derek </a:t>
            </a:r>
            <a:r>
              <a:rPr lang="en-US" altLang="en-US" sz="256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Hoiem</a:t>
            </a:r>
            <a:endParaRPr lang="en-US" altLang="en-US" sz="256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00CE8-A2DA-454B-9CEB-8DEFD36BF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3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909" name="Object 5">
            <a:extLst>
              <a:ext uri="{FF2B5EF4-FFF2-40B4-BE49-F238E27FC236}">
                <a16:creationId xmlns:a16="http://schemas.microsoft.com/office/drawing/2014/main" id="{5D1368F1-B5F7-784D-AAEF-7A200E8493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535" y="4565227"/>
          <a:ext cx="12085884" cy="3023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Equation" r:id="rId4" imgW="79578200" imgH="19900900" progId="Equation.3">
                  <p:embed/>
                </p:oleObj>
              </mc:Choice>
              <mc:Fallback>
                <p:oleObj name="Equation" r:id="rId4" imgW="79578200" imgH="19900900" progId="Equation.3">
                  <p:embed/>
                  <p:pic>
                    <p:nvPicPr>
                      <p:cNvPr id="251909" name="Object 5">
                        <a:extLst>
                          <a:ext uri="{FF2B5EF4-FFF2-40B4-BE49-F238E27FC236}">
                            <a16:creationId xmlns:a16="http://schemas.microsoft.com/office/drawing/2014/main" id="{5D1368F1-B5F7-784D-AAEF-7A200E8493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35" y="4565227"/>
                        <a:ext cx="12085884" cy="3023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0" name="TextBox 15">
            <a:extLst>
              <a:ext uri="{FF2B5EF4-FFF2-40B4-BE49-F238E27FC236}">
                <a16:creationId xmlns:a16="http://schemas.microsoft.com/office/drawing/2014/main" id="{5AC2A250-B583-3A48-B319-DF0237988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742" y="3576321"/>
            <a:ext cx="2888932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mean image patch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31DCED-07BA-0342-91DE-F78238144A98}"/>
              </a:ext>
            </a:extLst>
          </p:cNvPr>
          <p:cNvCxnSpPr/>
          <p:nvPr/>
        </p:nvCxnSpPr>
        <p:spPr>
          <a:xfrm rot="5400000">
            <a:off x="10295468" y="4332675"/>
            <a:ext cx="650240" cy="45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912" name="TextBox 18">
            <a:extLst>
              <a:ext uri="{FF2B5EF4-FFF2-40B4-BE49-F238E27FC236}">
                <a16:creationId xmlns:a16="http://schemas.microsoft.com/office/drawing/2014/main" id="{D98BD8C0-5C8D-2B43-96B6-522E33BD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426" y="3483753"/>
            <a:ext cx="235994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>
                <a:solidFill>
                  <a:srgbClr val="000000"/>
                </a:solidFill>
              </a:rPr>
              <a:t>mean template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3B2345-955C-F14A-BC93-68DC63BBDD6E}"/>
              </a:ext>
            </a:extLst>
          </p:cNvPr>
          <p:cNvCxnSpPr/>
          <p:nvPr/>
        </p:nvCxnSpPr>
        <p:spPr>
          <a:xfrm rot="5400000">
            <a:off x="6068908" y="4334934"/>
            <a:ext cx="650240" cy="45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D322673-3A50-2148-A7AA-97A3E7CD91B8}"/>
              </a:ext>
            </a:extLst>
          </p:cNvPr>
          <p:cNvSpPr txBox="1">
            <a:spLocks/>
          </p:cNvSpPr>
          <p:nvPr/>
        </p:nvSpPr>
        <p:spPr>
          <a:xfrm>
            <a:off x="745466" y="-312419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en-US" sz="5404" dirty="0"/>
              <a:t>Matching with filters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1CC7D7-1838-8E49-BA0C-3890D8DF4435}"/>
              </a:ext>
            </a:extLst>
          </p:cNvPr>
          <p:cNvSpPr txBox="1">
            <a:spLocks/>
          </p:cNvSpPr>
          <p:nvPr/>
        </p:nvSpPr>
        <p:spPr>
          <a:xfrm>
            <a:off x="812800" y="1562773"/>
            <a:ext cx="12246187" cy="22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spcBef>
                <a:spcPts val="2000"/>
              </a:spcBef>
            </a:pPr>
            <a:r>
              <a:rPr lang="en-US" altLang="en-US" dirty="0"/>
              <a:t>Goal: find       in image</a:t>
            </a:r>
          </a:p>
          <a:p>
            <a:pPr hangingPunct="1">
              <a:spcBef>
                <a:spcPts val="2000"/>
              </a:spcBef>
            </a:pPr>
            <a:r>
              <a:rPr lang="en-US" altLang="en-US" dirty="0"/>
              <a:t>Method 2: Normalized Cross-Correlation</a:t>
            </a:r>
          </a:p>
          <a:p>
            <a:pPr lvl="1" hangingPunct="1">
              <a:buFontTx/>
              <a:buNone/>
            </a:pPr>
            <a:endParaRPr lang="en-US" altLang="en-US" dirty="0"/>
          </a:p>
        </p:txBody>
      </p:sp>
      <p:pic>
        <p:nvPicPr>
          <p:cNvPr id="13" name="Picture 1" descr="C:\Documents and Settings\Derek Hoiem\My Documents\Classes\Spring10 - Computer Vision\figs\eyefil.png">
            <a:extLst>
              <a:ext uri="{FF2B5EF4-FFF2-40B4-BE49-F238E27FC236}">
                <a16:creationId xmlns:a16="http://schemas.microsoft.com/office/drawing/2014/main" id="{04B68E77-CD52-1846-939C-738786D44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72" y="157801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5A81C9D-E96F-DA4D-A687-A159291C5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721" y="1867620"/>
            <a:ext cx="1547218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f = image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560" dirty="0">
                <a:solidFill>
                  <a:srgbClr val="000000"/>
                </a:solidFill>
              </a:rPr>
              <a:t>g = filter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43443E76-6DCA-2B43-8689-A451ED852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819" y="9267313"/>
            <a:ext cx="3021981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56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by Derek </a:t>
            </a:r>
            <a:r>
              <a:rPr lang="en-US" altLang="en-US" sz="256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Hoiem</a:t>
            </a:r>
            <a:endParaRPr lang="en-US" altLang="en-US" sz="256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9438B-018F-E546-AAA5-55D61EB3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5EFC-6D8E-5C41-8126-FE1C14410A6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6791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1606</Words>
  <Application>Microsoft Macintosh PowerPoint</Application>
  <PresentationFormat>Custom</PresentationFormat>
  <Paragraphs>510</Paragraphs>
  <Slides>56</Slides>
  <Notes>44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Adobe 繁黑體 Std B</vt:lpstr>
      <vt:lpstr>Arial</vt:lpstr>
      <vt:lpstr>Calibri</vt:lpstr>
      <vt:lpstr>Cambria Math</vt:lpstr>
      <vt:lpstr>Helvetica</vt:lpstr>
      <vt:lpstr>Helvetica Light</vt:lpstr>
      <vt:lpstr>Helvetica Neue</vt:lpstr>
      <vt:lpstr>Helvetica Neue Medium</vt:lpstr>
      <vt:lpstr>White</vt:lpstr>
      <vt:lpstr>Equation</vt:lpstr>
      <vt:lpstr>PowerPoint Presentation</vt:lpstr>
      <vt:lpstr>HW1 (hints)</vt:lpstr>
      <vt:lpstr>Template matching</vt:lpstr>
      <vt:lpstr>Matching with filters</vt:lpstr>
      <vt:lpstr>PowerPoint Presentation</vt:lpstr>
      <vt:lpstr>PowerPoint Presentation</vt:lpstr>
      <vt:lpstr>Matching with filters</vt:lpstr>
      <vt:lpstr>PowerPoint Presentation</vt:lpstr>
      <vt:lpstr>PowerPoint Presentation</vt:lpstr>
      <vt:lpstr>PowerPoint Presentation</vt:lpstr>
      <vt:lpstr>PowerPoint Presentation</vt:lpstr>
      <vt:lpstr>Q: What is the best method to use?</vt:lpstr>
      <vt:lpstr>Review  (CNN for Image Synthesis)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CNNs as a Perceptual Metric</vt:lpstr>
      <vt:lpstr>CNNs as a Perceptual Metric</vt:lpstr>
      <vt:lpstr>What has a CNN Learned?</vt:lpstr>
      <vt:lpstr>What has a CNN Learned?</vt:lpstr>
      <vt:lpstr>CNNs as a Perceptual Metric</vt:lpstr>
      <vt:lpstr>How Different are these Patches?</vt:lpstr>
      <vt:lpstr>Which patch is more similar to the middle?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for Graphics I</dc:title>
  <dc:creator>Alyosha Efros</dc:creator>
  <cp:lastModifiedBy>Jun-Yan Zhu</cp:lastModifiedBy>
  <cp:revision>79</cp:revision>
  <dcterms:modified xsi:type="dcterms:W3CDTF">2021-02-24T18:35:56Z</dcterms:modified>
</cp:coreProperties>
</file>