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vml" ContentType="application/vnd.openxmlformats-officedocument.vmlDrawing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8"/>
  </p:notesMasterIdLst>
  <p:sldIdLst>
    <p:sldId id="1888" r:id="rId2"/>
    <p:sldId id="1896" r:id="rId3"/>
    <p:sldId id="686" r:id="rId4"/>
    <p:sldId id="687" r:id="rId5"/>
    <p:sldId id="688" r:id="rId6"/>
    <p:sldId id="689" r:id="rId7"/>
    <p:sldId id="690" r:id="rId8"/>
    <p:sldId id="691" r:id="rId9"/>
    <p:sldId id="692" r:id="rId10"/>
    <p:sldId id="693" r:id="rId11"/>
    <p:sldId id="694" r:id="rId12"/>
    <p:sldId id="695" r:id="rId13"/>
    <p:sldId id="1895" r:id="rId14"/>
    <p:sldId id="1353" r:id="rId15"/>
    <p:sldId id="1262" r:id="rId16"/>
    <p:sldId id="1316" r:id="rId17"/>
    <p:sldId id="1358" r:id="rId18"/>
    <p:sldId id="1359" r:id="rId19"/>
    <p:sldId id="1362" r:id="rId20"/>
    <p:sldId id="1897" r:id="rId21"/>
    <p:sldId id="1568" r:id="rId22"/>
    <p:sldId id="1582" r:id="rId23"/>
    <p:sldId id="1570" r:id="rId24"/>
    <p:sldId id="1584" r:id="rId25"/>
    <p:sldId id="731" r:id="rId26"/>
    <p:sldId id="558" r:id="rId27"/>
    <p:sldId id="1905" r:id="rId28"/>
    <p:sldId id="1899" r:id="rId29"/>
    <p:sldId id="1900" r:id="rId30"/>
    <p:sldId id="1901" r:id="rId31"/>
    <p:sldId id="710" r:id="rId32"/>
    <p:sldId id="537" r:id="rId33"/>
    <p:sldId id="779" r:id="rId34"/>
    <p:sldId id="1572" r:id="rId35"/>
    <p:sldId id="1573" r:id="rId36"/>
    <p:sldId id="1583" r:id="rId37"/>
    <p:sldId id="1906" r:id="rId38"/>
    <p:sldId id="190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301" r:id="rId50"/>
    <p:sldId id="1143" r:id="rId51"/>
    <p:sldId id="1144" r:id="rId52"/>
    <p:sldId id="1145" r:id="rId53"/>
    <p:sldId id="1146" r:id="rId54"/>
    <p:sldId id="1147" r:id="rId55"/>
    <p:sldId id="312" r:id="rId56"/>
    <p:sldId id="976" r:id="rId5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nyanz" initials="MOU" lastIdx="1" clrIdx="0">
    <p:extLst>
      <p:ext uri="{19B8F6BF-5375-455C-9EA6-DF929625EA0E}">
        <p15:presenceInfo xmlns:p15="http://schemas.microsoft.com/office/powerpoint/2012/main" userId="junyanz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39"/>
    <p:restoredTop sz="72109"/>
  </p:normalViewPr>
  <p:slideViewPr>
    <p:cSldViewPr snapToGrid="0">
      <p:cViewPr varScale="1">
        <p:scale>
          <a:sx n="63" d="100"/>
          <a:sy n="63" d="100"/>
        </p:scale>
        <p:origin x="3016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71" d="100"/>
          <a:sy n="171" d="100"/>
        </p:scale>
        <p:origin x="8864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 1</c:v>
                </c:pt>
              </c:strCache>
            </c:strRef>
          </c:tx>
          <c:spPr>
            <a:ln w="4762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31750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Sheet1!$A$2:$A$9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xVal>
          <c:yVal>
            <c:numRef>
              <c:f>Sheet1!$B$2:$B$9</c:f>
              <c:numCache>
                <c:formatCode>General</c:formatCode>
                <c:ptCount val="8"/>
                <c:pt idx="0">
                  <c:v>71</c:v>
                </c:pt>
                <c:pt idx="1">
                  <c:v>75</c:v>
                </c:pt>
                <c:pt idx="2">
                  <c:v>85</c:v>
                </c:pt>
                <c:pt idx="3">
                  <c:v>88</c:v>
                </c:pt>
                <c:pt idx="4">
                  <c:v>92</c:v>
                </c:pt>
                <c:pt idx="5">
                  <c:v>95</c:v>
                </c:pt>
                <c:pt idx="6">
                  <c:v>96</c:v>
                </c:pt>
                <c:pt idx="7">
                  <c:v>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7F7-D140-ADAC-B9EC4A33E6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36682832"/>
        <c:axId val="2036684608"/>
      </c:scatterChart>
      <c:valAx>
        <c:axId val="2036682832"/>
        <c:scaling>
          <c:orientation val="minMax"/>
          <c:max val="2017"/>
          <c:min val="201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6684608"/>
        <c:crosses val="autoZero"/>
        <c:crossBetween val="midCat"/>
        <c:majorUnit val="1"/>
      </c:valAx>
      <c:valAx>
        <c:axId val="2036684608"/>
        <c:scaling>
          <c:orientation val="minMax"/>
          <c:max val="100"/>
          <c:min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66828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3-12T01:43:02.006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0" name="Shape 15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altLang="zh-CN" sz="19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2880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Slide Image Placeholder 1">
            <a:extLst>
              <a:ext uri="{FF2B5EF4-FFF2-40B4-BE49-F238E27FC236}">
                <a16:creationId xmlns:a16="http://schemas.microsoft.com/office/drawing/2014/main" id="{7B74222F-C5E5-4146-96F7-049955AF06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3587" name="Notes Placeholder 2">
            <a:extLst>
              <a:ext uri="{FF2B5EF4-FFF2-40B4-BE49-F238E27FC236}">
                <a16:creationId xmlns:a16="http://schemas.microsoft.com/office/drawing/2014/main" id="{4F898AC0-9C3D-6C4D-8BF8-0E9AA359CA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23588" name="Slide Number Placeholder 3">
            <a:extLst>
              <a:ext uri="{FF2B5EF4-FFF2-40B4-BE49-F238E27FC236}">
                <a16:creationId xmlns:a16="http://schemas.microsoft.com/office/drawing/2014/main" id="{89AA306F-8FD4-1445-B1D8-105702DAB1B5}"/>
              </a:ext>
            </a:extLst>
          </p:cNvPr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D812D4D-63BF-1F4D-AAF9-F8DAFF96AF23}" type="slidenum">
              <a:rPr lang="en-US" altLang="en-US" sz="13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11</a:t>
            </a:fld>
            <a:endParaRPr lang="en-US" altLang="en-US" sz="13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3180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4897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altLang="zh-CN" sz="4800" b="0" i="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95865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altLang="zh-CN" sz="4800" b="0" i="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384080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altLang="zh-CN" sz="1900" b="0" i="0" u="none" strike="noStrik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104408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altLang="zh-CN" sz="1900" b="0" i="0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47801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altLang="zh-CN" sz="1900" b="0" i="0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164350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altLang="zh-CN" sz="1900" b="0" i="0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32639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8" name="Shape 32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49" name="Shape 324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423639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altLang="zh-CN" sz="1900" b="0" i="0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21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79666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Slide Image Placeholder 1">
            <a:extLst>
              <a:ext uri="{FF2B5EF4-FFF2-40B4-BE49-F238E27FC236}">
                <a16:creationId xmlns:a16="http://schemas.microsoft.com/office/drawing/2014/main" id="{2C383965-4CEA-1040-95C0-E125A028047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6419" name="Notes Placeholder 2">
            <a:extLst>
              <a:ext uri="{FF2B5EF4-FFF2-40B4-BE49-F238E27FC236}">
                <a16:creationId xmlns:a16="http://schemas.microsoft.com/office/drawing/2014/main" id="{A7FB9FF5-A9F6-C441-9C6D-B51EAD1BC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16420" name="Slide Number Placeholder 3">
            <a:extLst>
              <a:ext uri="{FF2B5EF4-FFF2-40B4-BE49-F238E27FC236}">
                <a16:creationId xmlns:a16="http://schemas.microsoft.com/office/drawing/2014/main" id="{3FC923E8-E5C4-F445-9406-CB4789362A1C}"/>
              </a:ext>
            </a:extLst>
          </p:cNvPr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7C62E72F-46B7-E244-B66F-1316500680B6}" type="slidenum">
              <a:rPr lang="en-US" altLang="en-US" sz="13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3</a:t>
            </a:fld>
            <a:endParaRPr lang="en-US" altLang="en-US" sz="13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8533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altLang="zh-CN" sz="1900" b="0" i="0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22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820121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3" name="Shape 346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464" name="Shape 346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38625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3" name="Shape 346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464" name="Shape 346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5450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25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316208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altLang="zh-CN" sz="1900" b="0" i="0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27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004625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0081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43C59-4669-A449-A22B-A5AF1266ED1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746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5" name="Shape 348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486" name="Shape 348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89176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6" name="Shape 352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527" name="Shape 352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403201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6" name="Shape 352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527" name="Shape 352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85965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Slide Image Placeholder 1">
            <a:extLst>
              <a:ext uri="{FF2B5EF4-FFF2-40B4-BE49-F238E27FC236}">
                <a16:creationId xmlns:a16="http://schemas.microsoft.com/office/drawing/2014/main" id="{ED2A9A57-BD39-EA45-AFE6-2AC401AC26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43" name="Notes Placeholder 2">
            <a:extLst>
              <a:ext uri="{FF2B5EF4-FFF2-40B4-BE49-F238E27FC236}">
                <a16:creationId xmlns:a16="http://schemas.microsoft.com/office/drawing/2014/main" id="{10EF4D10-B6D5-3B4A-8652-72B4F48BB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17444" name="Slide Number Placeholder 3">
            <a:extLst>
              <a:ext uri="{FF2B5EF4-FFF2-40B4-BE49-F238E27FC236}">
                <a16:creationId xmlns:a16="http://schemas.microsoft.com/office/drawing/2014/main" id="{14DF15F6-A44C-674E-87C2-D707CE1E46E1}"/>
              </a:ext>
            </a:extLst>
          </p:cNvPr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335666B3-4378-BB4E-9A5A-115403C622A2}" type="slidenum">
              <a:rPr lang="en-US" altLang="en-US" sz="13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4</a:t>
            </a:fld>
            <a:endParaRPr lang="en-US" altLang="en-US" sz="13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4078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8112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Shape 58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90" name="Shape 59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46739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Shape 61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6" name="Shape 61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256817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0557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Shape 65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52" name="Shape 65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34464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2599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Shape 69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91" name="Shape 6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76490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80746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50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7678194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51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52807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Slide Image Placeholder 1">
            <a:extLst>
              <a:ext uri="{FF2B5EF4-FFF2-40B4-BE49-F238E27FC236}">
                <a16:creationId xmlns:a16="http://schemas.microsoft.com/office/drawing/2014/main" id="{7D87FCC1-C544-D84B-A075-67B501E1F1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8467" name="Notes Placeholder 2">
            <a:extLst>
              <a:ext uri="{FF2B5EF4-FFF2-40B4-BE49-F238E27FC236}">
                <a16:creationId xmlns:a16="http://schemas.microsoft.com/office/drawing/2014/main" id="{9D1DCE09-451E-1944-9F0A-F253138B1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18468" name="Slide Number Placeholder 3">
            <a:extLst>
              <a:ext uri="{FF2B5EF4-FFF2-40B4-BE49-F238E27FC236}">
                <a16:creationId xmlns:a16="http://schemas.microsoft.com/office/drawing/2014/main" id="{B2CA6C37-FCAB-924A-B943-32C5FB70C4F7}"/>
              </a:ext>
            </a:extLst>
          </p:cNvPr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F9B898AC-8437-DD44-8BA3-7B5DBBEBAFE8}" type="slidenum">
              <a:rPr lang="en-US" altLang="en-US" sz="13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5</a:t>
            </a:fld>
            <a:endParaRPr lang="en-US" altLang="en-US" sz="13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07964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9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52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0939990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53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5300535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54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7294612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19751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56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497866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Slide Image Placeholder 1">
            <a:extLst>
              <a:ext uri="{FF2B5EF4-FFF2-40B4-BE49-F238E27FC236}">
                <a16:creationId xmlns:a16="http://schemas.microsoft.com/office/drawing/2014/main" id="{F3DBE72D-D589-EE40-AA1C-7B79C84329F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9491" name="Notes Placeholder 2">
            <a:extLst>
              <a:ext uri="{FF2B5EF4-FFF2-40B4-BE49-F238E27FC236}">
                <a16:creationId xmlns:a16="http://schemas.microsoft.com/office/drawing/2014/main" id="{2ADCEC1A-9D17-D249-BDE8-C5DFA6855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19492" name="Slide Number Placeholder 3">
            <a:extLst>
              <a:ext uri="{FF2B5EF4-FFF2-40B4-BE49-F238E27FC236}">
                <a16:creationId xmlns:a16="http://schemas.microsoft.com/office/drawing/2014/main" id="{F4755F5C-C1D4-D342-95F9-4CF80C82410C}"/>
              </a:ext>
            </a:extLst>
          </p:cNvPr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6B2952F4-03AE-DF42-86C4-B72E4DDE9358}" type="slidenum">
              <a:rPr lang="en-US" altLang="en-US" sz="13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6</a:t>
            </a:fld>
            <a:endParaRPr lang="en-US" altLang="en-US" sz="13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157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471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Slide Image Placeholder 1">
            <a:extLst>
              <a:ext uri="{FF2B5EF4-FFF2-40B4-BE49-F238E27FC236}">
                <a16:creationId xmlns:a16="http://schemas.microsoft.com/office/drawing/2014/main" id="{BF56F10A-3B72-724D-B522-7606F086817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0515" name="Notes Placeholder 2">
            <a:extLst>
              <a:ext uri="{FF2B5EF4-FFF2-40B4-BE49-F238E27FC236}">
                <a16:creationId xmlns:a16="http://schemas.microsoft.com/office/drawing/2014/main" id="{C4750253-F6B9-D04B-AD4F-56B72F478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20516" name="Slide Number Placeholder 3">
            <a:extLst>
              <a:ext uri="{FF2B5EF4-FFF2-40B4-BE49-F238E27FC236}">
                <a16:creationId xmlns:a16="http://schemas.microsoft.com/office/drawing/2014/main" id="{34DBE047-F82C-764A-9593-9A212908C8D1}"/>
              </a:ext>
            </a:extLst>
          </p:cNvPr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92FDFA0C-E6CF-8F45-B0AF-319420631FC1}" type="slidenum">
              <a:rPr lang="en-US" altLang="en-US" sz="13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8</a:t>
            </a:fld>
            <a:endParaRPr lang="en-US" altLang="en-US" sz="13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6016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Slide Image Placeholder 1">
            <a:extLst>
              <a:ext uri="{FF2B5EF4-FFF2-40B4-BE49-F238E27FC236}">
                <a16:creationId xmlns:a16="http://schemas.microsoft.com/office/drawing/2014/main" id="{43D3D560-7302-E34A-B345-C73D0AFEF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1539" name="Notes Placeholder 2">
            <a:extLst>
              <a:ext uri="{FF2B5EF4-FFF2-40B4-BE49-F238E27FC236}">
                <a16:creationId xmlns:a16="http://schemas.microsoft.com/office/drawing/2014/main" id="{1B9EFF15-F708-4543-AC4D-B60CE5830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21540" name="Slide Number Placeholder 3">
            <a:extLst>
              <a:ext uri="{FF2B5EF4-FFF2-40B4-BE49-F238E27FC236}">
                <a16:creationId xmlns:a16="http://schemas.microsoft.com/office/drawing/2014/main" id="{E7276A7D-1B8E-2444-9B3A-8CC9594DE9D7}"/>
              </a:ext>
            </a:extLst>
          </p:cNvPr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7285D715-3987-EB46-B3E0-7F46120C5A74}" type="slidenum">
              <a:rPr lang="en-US" altLang="en-US" sz="13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9</a:t>
            </a:fld>
            <a:endParaRPr lang="en-US" altLang="en-US" sz="13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3247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Slide Image Placeholder 1">
            <a:extLst>
              <a:ext uri="{FF2B5EF4-FFF2-40B4-BE49-F238E27FC236}">
                <a16:creationId xmlns:a16="http://schemas.microsoft.com/office/drawing/2014/main" id="{73475FD0-936F-C840-B178-FAC23EAB79A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2563" name="Notes Placeholder 2">
            <a:extLst>
              <a:ext uri="{FF2B5EF4-FFF2-40B4-BE49-F238E27FC236}">
                <a16:creationId xmlns:a16="http://schemas.microsoft.com/office/drawing/2014/main" id="{39A50DC5-D227-DC41-873A-5D1A6977E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22564" name="Slide Number Placeholder 3">
            <a:extLst>
              <a:ext uri="{FF2B5EF4-FFF2-40B4-BE49-F238E27FC236}">
                <a16:creationId xmlns:a16="http://schemas.microsoft.com/office/drawing/2014/main" id="{E0FAF601-41D5-A540-B83B-E08DCEBAE486}"/>
              </a:ext>
            </a:extLst>
          </p:cNvPr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ECFAF8E1-F874-0F47-9A83-1BE08448D14E}" type="slidenum">
              <a:rPr lang="en-US" altLang="en-US" sz="13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10</a:t>
            </a:fld>
            <a:endParaRPr lang="en-US" altLang="en-US" sz="13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917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360" y="3029967"/>
            <a:ext cx="11054080" cy="20907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0720" y="5527040"/>
            <a:ext cx="9103360" cy="2492587"/>
          </a:xfrm>
        </p:spPr>
        <p:txBody>
          <a:bodyPr/>
          <a:lstStyle>
            <a:lvl1pPr marL="0" indent="0" algn="ctr">
              <a:buNone/>
              <a:defRPr/>
            </a:lvl1pPr>
            <a:lvl2pPr marL="649597" indent="0" algn="ctr">
              <a:buNone/>
              <a:defRPr/>
            </a:lvl2pPr>
            <a:lvl3pPr marL="1299194" indent="0" algn="ctr">
              <a:buNone/>
              <a:defRPr/>
            </a:lvl3pPr>
            <a:lvl4pPr marL="1948788" indent="0" algn="ctr">
              <a:buNone/>
              <a:defRPr/>
            </a:lvl4pPr>
            <a:lvl5pPr marL="2598382" indent="0" algn="ctr">
              <a:buNone/>
              <a:defRPr/>
            </a:lvl5pPr>
            <a:lvl6pPr marL="3247982" indent="0" algn="ctr">
              <a:buNone/>
              <a:defRPr/>
            </a:lvl6pPr>
            <a:lvl7pPr marL="3897580" indent="0" algn="ctr">
              <a:buNone/>
              <a:defRPr/>
            </a:lvl7pPr>
            <a:lvl8pPr marL="4547177" indent="0" algn="ctr">
              <a:buNone/>
              <a:defRPr/>
            </a:lvl8pPr>
            <a:lvl9pPr marL="5196771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03690" y="9251950"/>
            <a:ext cx="384721" cy="379591"/>
          </a:xfrm>
        </p:spPr>
        <p:txBody>
          <a:bodyPr/>
          <a:lstStyle>
            <a:lvl1pPr>
              <a:defRPr/>
            </a:lvl1pPr>
          </a:lstStyle>
          <a:p>
            <a:fld id="{85D305C8-88CC-7441-92B3-E09C3EB902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205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303690" y="9251950"/>
            <a:ext cx="384721" cy="379591"/>
          </a:xfrm>
        </p:spPr>
        <p:txBody>
          <a:bodyPr/>
          <a:lstStyle>
            <a:lvl1pPr>
              <a:defRPr/>
            </a:lvl1pPr>
          </a:lstStyle>
          <a:p>
            <a:fld id="{15D3885F-454C-054D-BD99-454039AA59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374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290866" y="9251950"/>
            <a:ext cx="410369" cy="379591"/>
          </a:xfrm>
        </p:spPr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92188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834937F-3DBD-1146-BE12-CEB5FA249D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4ED0FF2-895C-7144-8273-29B307F2D1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8F4A3D0-7D9D-7B4A-BD8E-7256C34800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311798" y="9251950"/>
            <a:ext cx="410369" cy="379591"/>
          </a:xfrm>
        </p:spPr>
        <p:txBody>
          <a:bodyPr/>
          <a:lstStyle>
            <a:lvl1pPr algn="l">
              <a:defRPr/>
            </a:lvl1pPr>
          </a:lstStyle>
          <a:p>
            <a:fld id="{7FFC5EFC-6D8E-5C41-8126-FE1C14410A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4748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5" r:id="rId10"/>
    <p:sldLayoutId id="2147483666" r:id="rId11"/>
    <p:sldLayoutId id="2147483667" r:id="rId12"/>
    <p:sldLayoutId id="2147483668" r:id="rId13"/>
  </p:sldLayoutIdLst>
  <p:transition spd="med"/>
  <p:hf hdr="0" ftr="0" dt="0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tiff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tiff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13" Type="http://schemas.openxmlformats.org/officeDocument/2006/relationships/image" Target="../media/image28.png"/><Relationship Id="rId3" Type="http://schemas.microsoft.com/office/2007/relationships/media" Target="../media/media2.mp4"/><Relationship Id="rId7" Type="http://schemas.openxmlformats.org/officeDocument/2006/relationships/slideLayout" Target="../slideLayouts/slideLayout12.xml"/><Relationship Id="rId12" Type="http://schemas.openxmlformats.org/officeDocument/2006/relationships/chart" Target="../charts/char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27.jpeg"/><Relationship Id="rId5" Type="http://schemas.microsoft.com/office/2007/relationships/media" Target="../media/media3.mp4"/><Relationship Id="rId10" Type="http://schemas.openxmlformats.org/officeDocument/2006/relationships/image" Target="../media/image26.png"/><Relationship Id="rId4" Type="http://schemas.openxmlformats.org/officeDocument/2006/relationships/video" Target="../media/media2.mp4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3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1.png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2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13" Type="http://schemas.openxmlformats.org/officeDocument/2006/relationships/image" Target="../media/image51.png"/><Relationship Id="rId3" Type="http://schemas.openxmlformats.org/officeDocument/2006/relationships/image" Target="../media/image43.jpeg"/><Relationship Id="rId7" Type="http://schemas.openxmlformats.org/officeDocument/2006/relationships/image" Target="../media/image46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11" Type="http://schemas.openxmlformats.org/officeDocument/2006/relationships/image" Target="../media/image49.png"/><Relationship Id="rId5" Type="http://schemas.openxmlformats.org/officeDocument/2006/relationships/image" Target="../media/image37.png"/><Relationship Id="rId10" Type="http://schemas.openxmlformats.org/officeDocument/2006/relationships/image" Target="../media/image48.png"/><Relationship Id="rId4" Type="http://schemas.microsoft.com/office/2007/relationships/hdphoto" Target="../media/hdphoto2.wdp"/><Relationship Id="rId9" Type="http://schemas.openxmlformats.org/officeDocument/2006/relationships/image" Target="../media/image47.png"/><Relationship Id="rId14" Type="http://schemas.openxmlformats.org/officeDocument/2006/relationships/image" Target="../media/image45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8.tiff"/><Relationship Id="rId4" Type="http://schemas.openxmlformats.org/officeDocument/2006/relationships/image" Target="../media/image57.tif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13" Type="http://schemas.openxmlformats.org/officeDocument/2006/relationships/image" Target="../media/image67.png"/><Relationship Id="rId3" Type="http://schemas.openxmlformats.org/officeDocument/2006/relationships/image" Target="../media/image43.jpeg"/><Relationship Id="rId7" Type="http://schemas.openxmlformats.org/officeDocument/2006/relationships/image" Target="../media/image46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11" Type="http://schemas.openxmlformats.org/officeDocument/2006/relationships/image" Target="../media/image66.png"/><Relationship Id="rId5" Type="http://schemas.openxmlformats.org/officeDocument/2006/relationships/image" Target="../media/image37.png"/><Relationship Id="rId10" Type="http://schemas.openxmlformats.org/officeDocument/2006/relationships/image" Target="../media/image64.png"/><Relationship Id="rId4" Type="http://schemas.microsoft.com/office/2007/relationships/hdphoto" Target="../media/hdphoto2.wdp"/><Relationship Id="rId9" Type="http://schemas.openxmlformats.org/officeDocument/2006/relationships/image" Target="../media/image63.png"/><Relationship Id="rId14" Type="http://schemas.openxmlformats.org/officeDocument/2006/relationships/image" Target="../media/image59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59.emf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2.tif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tiff"/><Relationship Id="rId2" Type="http://schemas.openxmlformats.org/officeDocument/2006/relationships/image" Target="../media/image73.tif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4.tiff"/><Relationship Id="rId4" Type="http://schemas.openxmlformats.org/officeDocument/2006/relationships/image" Target="../media/image72.tif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34.png"/><Relationship Id="rId7" Type="http://schemas.openxmlformats.org/officeDocument/2006/relationships/image" Target="../media/image79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10" Type="http://schemas.openxmlformats.org/officeDocument/2006/relationships/image" Target="../media/image76.png"/><Relationship Id="rId4" Type="http://schemas.openxmlformats.org/officeDocument/2006/relationships/image" Target="../media/image54.png"/><Relationship Id="rId9" Type="http://schemas.openxmlformats.org/officeDocument/2006/relationships/image" Target="../media/image7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g"/><Relationship Id="rId3" Type="http://schemas.openxmlformats.org/officeDocument/2006/relationships/image" Target="../media/image34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1.png"/><Relationship Id="rId5" Type="http://schemas.openxmlformats.org/officeDocument/2006/relationships/image" Target="../media/image77.png"/><Relationship Id="rId10" Type="http://schemas.openxmlformats.org/officeDocument/2006/relationships/image" Target="../media/image76.png"/><Relationship Id="rId4" Type="http://schemas.openxmlformats.org/officeDocument/2006/relationships/image" Target="../media/image54.png"/><Relationship Id="rId9" Type="http://schemas.openxmlformats.org/officeDocument/2006/relationships/image" Target="../media/image7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image" Target="../media/image91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5.png"/><Relationship Id="rId11" Type="http://schemas.openxmlformats.org/officeDocument/2006/relationships/image" Target="../media/image97.png"/><Relationship Id="rId5" Type="http://schemas.openxmlformats.org/officeDocument/2006/relationships/image" Target="../media/image92.png"/><Relationship Id="rId10" Type="http://schemas.openxmlformats.org/officeDocument/2006/relationships/image" Target="../media/image96.png"/><Relationship Id="rId4" Type="http://schemas.openxmlformats.org/officeDocument/2006/relationships/hyperlink" Target="http://introtodeeplearning.com/materials/2019_6S191_L4.pdf" TargetMode="External"/><Relationship Id="rId9" Type="http://schemas.openxmlformats.org/officeDocument/2006/relationships/image" Target="../media/image9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100.png"/><Relationship Id="rId7" Type="http://schemas.openxmlformats.org/officeDocument/2006/relationships/image" Target="../media/image103.png"/><Relationship Id="rId12" Type="http://schemas.openxmlformats.org/officeDocument/2006/relationships/image" Target="../media/image9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introtodeeplearning.com/materials/2019_6S191_L4.pdf" TargetMode="External"/><Relationship Id="rId11" Type="http://schemas.openxmlformats.org/officeDocument/2006/relationships/image" Target="../media/image98.png"/><Relationship Id="rId5" Type="http://schemas.openxmlformats.org/officeDocument/2006/relationships/image" Target="../media/image102.png"/><Relationship Id="rId10" Type="http://schemas.openxmlformats.org/officeDocument/2006/relationships/image" Target="../media/image97.png"/><Relationship Id="rId4" Type="http://schemas.openxmlformats.org/officeDocument/2006/relationships/image" Target="../media/image101.png"/><Relationship Id="rId9" Type="http://schemas.openxmlformats.org/officeDocument/2006/relationships/image" Target="../media/image9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1.png"/><Relationship Id="rId3" Type="http://schemas.openxmlformats.org/officeDocument/2006/relationships/image" Target="../media/image103.png"/><Relationship Id="rId7" Type="http://schemas.openxmlformats.org/officeDocument/2006/relationships/image" Target="../media/image98.png"/><Relationship Id="rId12" Type="http://schemas.openxmlformats.org/officeDocument/2006/relationships/image" Target="../media/image10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7.png"/><Relationship Id="rId11" Type="http://schemas.openxmlformats.org/officeDocument/2006/relationships/image" Target="../media/image106.png"/><Relationship Id="rId5" Type="http://schemas.openxmlformats.org/officeDocument/2006/relationships/image" Target="../media/image96.png"/><Relationship Id="rId10" Type="http://schemas.openxmlformats.org/officeDocument/2006/relationships/image" Target="../media/image110.png"/><Relationship Id="rId4" Type="http://schemas.openxmlformats.org/officeDocument/2006/relationships/image" Target="../media/image91.png"/><Relationship Id="rId9" Type="http://schemas.openxmlformats.org/officeDocument/2006/relationships/image" Target="../media/image105.png"/><Relationship Id="rId14" Type="http://schemas.openxmlformats.org/officeDocument/2006/relationships/image" Target="../media/image10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103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10" Type="http://schemas.openxmlformats.org/officeDocument/2006/relationships/image" Target="../media/image102.png"/><Relationship Id="rId4" Type="http://schemas.openxmlformats.org/officeDocument/2006/relationships/image" Target="../media/image91.png"/><Relationship Id="rId9" Type="http://schemas.openxmlformats.org/officeDocument/2006/relationships/image" Target="../media/image10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84.png"/><Relationship Id="rId3" Type="http://schemas.openxmlformats.org/officeDocument/2006/relationships/image" Target="../media/image103.png"/><Relationship Id="rId7" Type="http://schemas.openxmlformats.org/officeDocument/2006/relationships/image" Target="../media/image98.png"/><Relationship Id="rId12" Type="http://schemas.openxmlformats.org/officeDocument/2006/relationships/image" Target="../media/image10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7.png"/><Relationship Id="rId11" Type="http://schemas.openxmlformats.org/officeDocument/2006/relationships/image" Target="../media/image101.png"/><Relationship Id="rId5" Type="http://schemas.openxmlformats.org/officeDocument/2006/relationships/image" Target="../media/image96.png"/><Relationship Id="rId10" Type="http://schemas.openxmlformats.org/officeDocument/2006/relationships/image" Target="../media/image83.png"/><Relationship Id="rId4" Type="http://schemas.openxmlformats.org/officeDocument/2006/relationships/image" Target="../media/image91.png"/><Relationship Id="rId9" Type="http://schemas.openxmlformats.org/officeDocument/2006/relationships/image" Target="../media/image82.png"/><Relationship Id="rId14" Type="http://schemas.openxmlformats.org/officeDocument/2006/relationships/image" Target="../media/image8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7.png"/><Relationship Id="rId4" Type="http://schemas.openxmlformats.org/officeDocument/2006/relationships/image" Target="../media/image11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7.png"/><Relationship Id="rId4" Type="http://schemas.openxmlformats.org/officeDocument/2006/relationships/image" Target="../media/image11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7.png"/><Relationship Id="rId4" Type="http://schemas.openxmlformats.org/officeDocument/2006/relationships/image" Target="../media/image116.ti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7.png"/><Relationship Id="rId4" Type="http://schemas.openxmlformats.org/officeDocument/2006/relationships/image" Target="../media/image116.t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7.png"/><Relationship Id="rId7" Type="http://schemas.openxmlformats.org/officeDocument/2006/relationships/image" Target="../media/image21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9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21.png"/><Relationship Id="rId7" Type="http://schemas.openxmlformats.org/officeDocument/2006/relationships/image" Target="../media/image21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9.png"/><Relationship Id="rId4" Type="http://schemas.openxmlformats.org/officeDocument/2006/relationships/image" Target="../media/image117.png"/><Relationship Id="rId9" Type="http://schemas.openxmlformats.org/officeDocument/2006/relationships/image" Target="../media/image211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7.png"/><Relationship Id="rId7" Type="http://schemas.openxmlformats.org/officeDocument/2006/relationships/image" Target="../media/image21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10" Type="http://schemas.openxmlformats.org/officeDocument/2006/relationships/image" Target="../media/image118.emf"/><Relationship Id="rId4" Type="http://schemas.openxmlformats.org/officeDocument/2006/relationships/image" Target="../media/image119.png"/><Relationship Id="rId9" Type="http://schemas.openxmlformats.org/officeDocument/2006/relationships/image" Target="../media/image211.png"/></Relationships>
</file>

<file path=ppt/slides/_rels/slide5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1.png"/><Relationship Id="rId3" Type="http://schemas.openxmlformats.org/officeDocument/2006/relationships/image" Target="../media/image119.jpg"/><Relationship Id="rId7" Type="http://schemas.openxmlformats.org/officeDocument/2006/relationships/image" Target="../media/image212.png"/><Relationship Id="rId17" Type="http://schemas.openxmlformats.org/officeDocument/2006/relationships/image" Target="../media/image118.emf"/><Relationship Id="rId2" Type="http://schemas.openxmlformats.org/officeDocument/2006/relationships/notesSlide" Target="../notesSlides/notesSlide41.xml"/><Relationship Id="rId16" Type="http://schemas.openxmlformats.org/officeDocument/2006/relationships/image" Target="../media/image120.png"/><Relationship Id="rId1" Type="http://schemas.openxmlformats.org/officeDocument/2006/relationships/slideLayout" Target="../slideLayouts/slideLayout4.xml"/><Relationship Id="rId15" Type="http://schemas.openxmlformats.org/officeDocument/2006/relationships/image" Target="../media/image119.png"/><Relationship Id="rId4" Type="http://schemas.openxmlformats.org/officeDocument/2006/relationships/image" Target="../media/image124.png"/><Relationship Id="rId14" Type="http://schemas.openxmlformats.org/officeDocument/2006/relationships/image" Target="../media/image117.png"/><Relationship Id="rId9" Type="http://schemas.openxmlformats.org/officeDocument/2006/relationships/image" Target="../media/image211.png"/></Relationships>
</file>

<file path=ppt/slides/_rels/slide5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1.png"/><Relationship Id="rId3" Type="http://schemas.openxmlformats.org/officeDocument/2006/relationships/image" Target="../media/image122.png"/><Relationship Id="rId7" Type="http://schemas.openxmlformats.org/officeDocument/2006/relationships/image" Target="../media/image212.png"/><Relationship Id="rId2" Type="http://schemas.openxmlformats.org/officeDocument/2006/relationships/notesSlide" Target="../notesSlides/notesSlide42.xml"/><Relationship Id="rId16" Type="http://schemas.openxmlformats.org/officeDocument/2006/relationships/image" Target="../media/image118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4.png"/><Relationship Id="rId15" Type="http://schemas.openxmlformats.org/officeDocument/2006/relationships/image" Target="../media/image120.png"/><Relationship Id="rId4" Type="http://schemas.openxmlformats.org/officeDocument/2006/relationships/image" Target="../media/image119.jpg"/><Relationship Id="rId14" Type="http://schemas.openxmlformats.org/officeDocument/2006/relationships/image" Target="../media/image119.png"/><Relationship Id="rId9" Type="http://schemas.openxmlformats.org/officeDocument/2006/relationships/image" Target="../media/image211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22.png"/><Relationship Id="rId7" Type="http://schemas.openxmlformats.org/officeDocument/2006/relationships/image" Target="../media/image21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6.png"/><Relationship Id="rId9" Type="http://schemas.openxmlformats.org/officeDocument/2006/relationships/image" Target="../media/image21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comments" Target="../comments/comment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hyperlink" Target="https://learning-image-synthesis.github.io/" TargetMode="External"/><Relationship Id="rId5" Type="http://schemas.openxmlformats.org/officeDocument/2006/relationships/image" Target="../media/image123.png"/><Relationship Id="rId4" Type="http://schemas.openxmlformats.org/officeDocument/2006/relationships/notesSlide" Target="../notesSlides/notesSlide4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1.png"/><Relationship Id="rId4" Type="http://schemas.openxmlformats.org/officeDocument/2006/relationships/image" Target="../media/image3.jpeg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png"/><Relationship Id="rId5" Type="http://schemas.openxmlformats.org/officeDocument/2006/relationships/image" Target="../media/image13.emf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.png"/><Relationship Id="rId5" Type="http://schemas.openxmlformats.org/officeDocument/2006/relationships/image" Target="../media/image16.emf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0" y="6861020"/>
            <a:ext cx="13004800" cy="2048228"/>
          </a:xfrm>
          <a:prstGeom prst="rect">
            <a:avLst/>
          </a:prstGeom>
        </p:spPr>
        <p:txBody>
          <a:bodyPr vert="horz" lIns="116109" tIns="58054" rIns="116109" bIns="58054" rtlCol="0">
            <a:normAutofit/>
          </a:bodyPr>
          <a:lstStyle>
            <a:lvl1pPr marL="489833" indent="-489833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61304" indent="-408194" algn="l" defTabSz="130622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277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8588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899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9210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4521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98327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51437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sz="4622" dirty="0">
                <a:latin typeface="+mj-lt"/>
                <a:ea typeface="+mj-ea"/>
                <a:cs typeface="+mj-cs"/>
              </a:rPr>
              <a:t>Jun-Yan Zhu</a:t>
            </a:r>
            <a:br>
              <a:rPr lang="en-US" sz="5778" dirty="0">
                <a:latin typeface="+mj-lt"/>
                <a:ea typeface="+mj-ea"/>
                <a:cs typeface="+mj-cs"/>
              </a:rPr>
            </a:br>
            <a:r>
              <a:rPr lang="en-US" altLang="zh-CN" sz="3200" dirty="0">
                <a:latin typeface="Calibri" charset="0"/>
                <a:cs typeface="Calibri" charset="0"/>
              </a:rPr>
              <a:t>16-726 Learning-based Image Synthesis, Spring 2021</a:t>
            </a:r>
            <a:endParaRPr lang="en-US" sz="3200" dirty="0">
              <a:latin typeface="Calibri" charset="0"/>
              <a:cs typeface="Calibri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157E94-1299-CC48-9A60-BA46EFD5C31D}"/>
              </a:ext>
            </a:extLst>
          </p:cNvPr>
          <p:cNvSpPr txBox="1"/>
          <p:nvPr/>
        </p:nvSpPr>
        <p:spPr>
          <a:xfrm>
            <a:off x="-464937" y="3007360"/>
            <a:ext cx="184730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133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75B1D85-B036-1845-8795-CAC51CAC15ED}"/>
              </a:ext>
            </a:extLst>
          </p:cNvPr>
          <p:cNvSpPr txBox="1">
            <a:spLocks/>
          </p:cNvSpPr>
          <p:nvPr/>
        </p:nvSpPr>
        <p:spPr>
          <a:xfrm>
            <a:off x="0" y="5648072"/>
            <a:ext cx="13001896" cy="1596992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7822"/>
              </a:lnSpc>
            </a:pPr>
            <a:r>
              <a:rPr lang="en-US" altLang="zh-CN" sz="5200" dirty="0"/>
              <a:t>Perceptual Loss, GANs (part I)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508EE3-6F2A-F542-8822-F526A3C65694}"/>
              </a:ext>
            </a:extLst>
          </p:cNvPr>
          <p:cNvSpPr/>
          <p:nvPr/>
        </p:nvSpPr>
        <p:spPr>
          <a:xfrm>
            <a:off x="5478286" y="4379772"/>
            <a:ext cx="192418" cy="24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798C17-DD71-F24F-83A7-BD5CBEAFE280}"/>
              </a:ext>
            </a:extLst>
          </p:cNvPr>
          <p:cNvSpPr txBox="1"/>
          <p:nvPr/>
        </p:nvSpPr>
        <p:spPr>
          <a:xfrm flipH="1">
            <a:off x="541867" y="9359646"/>
            <a:ext cx="12462933" cy="355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707" dirty="0">
                <a:solidFill>
                  <a:schemeClr val="bg1">
                    <a:lumMod val="50000"/>
                  </a:schemeClr>
                </a:solidFill>
              </a:rPr>
              <a:t>© </a:t>
            </a:r>
            <a:r>
              <a:rPr lang="en-US" sz="1707" dirty="0" err="1">
                <a:solidFill>
                  <a:schemeClr val="bg1">
                    <a:lumMod val="50000"/>
                  </a:schemeClr>
                </a:solidFill>
              </a:rPr>
              <a:t>Karras</a:t>
            </a:r>
            <a:r>
              <a:rPr lang="en-US" sz="1707" dirty="0">
                <a:solidFill>
                  <a:schemeClr val="bg1">
                    <a:lumMod val="50000"/>
                  </a:schemeClr>
                </a:solidFill>
              </a:rPr>
              <a:t> et al., StyleGAN2, CVPR 2020 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29D86CBC-E37F-254A-9A55-E8E1FF6C6405}"/>
              </a:ext>
            </a:extLst>
          </p:cNvPr>
          <p:cNvSpPr txBox="1">
            <a:spLocks/>
          </p:cNvSpPr>
          <p:nvPr/>
        </p:nvSpPr>
        <p:spPr>
          <a:xfrm>
            <a:off x="8612914" y="4953740"/>
            <a:ext cx="2743200" cy="365125"/>
          </a:xfrm>
          <a:prstGeom prst="rect">
            <a:avLst/>
          </a:prstGeom>
          <a:ln w="12700">
            <a:miter lim="400000"/>
          </a:ln>
        </p:spPr>
        <p:txBody>
          <a:bodyPr vert="horz" wrap="none" lIns="91440" tIns="45720" rIns="91440" bIns="4572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1200" cap="none" spc="0" normalizeH="0" baseline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FillTx/>
                <a:latin typeface="Helvetica Light" charset="0"/>
                <a:ea typeface="Helvetica Light" charset="0"/>
                <a:cs typeface="Helvetica Light" charset="0"/>
                <a:sym typeface="Helvetica Light"/>
              </a:defRPr>
            </a:lvl1pPr>
            <a:lvl2pPr marL="457200" marR="0" indent="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914400" marR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371600" marR="0" indent="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1828800" marR="0" indent="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286000" marR="0" indent="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2743200" marR="0" indent="1371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200400" marR="0" indent="1600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3657600" marR="0" indent="1828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defTabSz="975390">
              <a:defRPr/>
            </a:pPr>
            <a:fld id="{85E378D9-AC52-8D43-8969-B9AF34C5D8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75390">
                <a:defRPr/>
              </a:pPr>
              <a:t>1</a:t>
            </a:fld>
            <a:endParaRPr lang="en-US" sz="128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8" name="Shape 158">
            <a:extLst>
              <a:ext uri="{FF2B5EF4-FFF2-40B4-BE49-F238E27FC236}">
                <a16:creationId xmlns:a16="http://schemas.microsoft.com/office/drawing/2014/main" id="{04D29F3B-2BB7-584A-94AD-F2BAAF6EAB6D}"/>
              </a:ext>
            </a:extLst>
          </p:cNvPr>
          <p:cNvSpPr/>
          <p:nvPr/>
        </p:nvSpPr>
        <p:spPr>
          <a:xfrm>
            <a:off x="196719" y="8842692"/>
            <a:ext cx="8416195" cy="408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65023" tIns="65023" rIns="65023" bIns="65023">
            <a:spAutoFit/>
          </a:bodyPr>
          <a:lstStyle>
            <a:lvl1pPr algn="l" defTabSz="1300480">
              <a:defRPr sz="2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many</a:t>
            </a:r>
            <a:r>
              <a:rPr sz="1800" dirty="0">
                <a:solidFill>
                  <a:schemeClr val="bg1">
                    <a:lumMod val="50000"/>
                  </a:schemeClr>
                </a:solidFill>
              </a:rPr>
              <a:t> slides from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Phillip Isola</a:t>
            </a:r>
            <a:r>
              <a:rPr sz="18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Richard Zhang, Alyosha </a:t>
            </a:r>
            <a:r>
              <a:rPr lang="en-US" sz="1800" dirty="0" err="1">
                <a:solidFill>
                  <a:schemeClr val="bg1">
                    <a:lumMod val="50000"/>
                  </a:schemeClr>
                </a:solidFill>
              </a:rPr>
              <a:t>Efros</a:t>
            </a:r>
            <a:endParaRPr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 descr="A collage of cats and dogs&#10;&#10;Description automatically generated with medium confidence">
            <a:extLst>
              <a:ext uri="{FF2B5EF4-FFF2-40B4-BE49-F238E27FC236}">
                <a16:creationId xmlns:a16="http://schemas.microsoft.com/office/drawing/2014/main" id="{C3776718-A7A6-3849-BBB0-1E9947E796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38" y="225594"/>
            <a:ext cx="11468724" cy="575163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2A97D1-49E6-DC40-9527-32F0D1036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305C8-88CC-7441-92B3-E09C3EB9022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540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930" name="Picture 2" descr="C:\Documents and Settings\Derek Hoiem\My Documents\Classes\Spring10 - Computer Vision\figs\einstein.jpg">
            <a:extLst>
              <a:ext uri="{FF2B5EF4-FFF2-40B4-BE49-F238E27FC236}">
                <a16:creationId xmlns:a16="http://schemas.microsoft.com/office/drawing/2014/main" id="{FE2D57BA-43FD-5445-B258-DC17119F9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93" y="4118187"/>
            <a:ext cx="3901440" cy="499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2934" name="TextBox 7">
            <a:extLst>
              <a:ext uri="{FF2B5EF4-FFF2-40B4-BE49-F238E27FC236}">
                <a16:creationId xmlns:a16="http://schemas.microsoft.com/office/drawing/2014/main" id="{AC964640-F0EF-3F48-99E0-9F79252F06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8984" y="9103361"/>
            <a:ext cx="915635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>
                <a:solidFill>
                  <a:srgbClr val="000000"/>
                </a:solidFill>
              </a:rPr>
              <a:t>Input</a:t>
            </a:r>
          </a:p>
        </p:txBody>
      </p:sp>
      <p:sp>
        <p:nvSpPr>
          <p:cNvPr id="252935" name="TextBox 8">
            <a:extLst>
              <a:ext uri="{FF2B5EF4-FFF2-40B4-BE49-F238E27FC236}">
                <a16:creationId xmlns:a16="http://schemas.microsoft.com/office/drawing/2014/main" id="{8F83EB21-CB27-4D4A-A9EE-A3B4E327C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5961" y="9119166"/>
            <a:ext cx="3874779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>
                <a:solidFill>
                  <a:srgbClr val="000000"/>
                </a:solidFill>
              </a:rPr>
              <a:t>Normalized X-Correlation</a:t>
            </a:r>
          </a:p>
        </p:txBody>
      </p:sp>
      <p:sp>
        <p:nvSpPr>
          <p:cNvPr id="252936" name="TextBox 9">
            <a:extLst>
              <a:ext uri="{FF2B5EF4-FFF2-40B4-BE49-F238E27FC236}">
                <a16:creationId xmlns:a16="http://schemas.microsoft.com/office/drawing/2014/main" id="{1987F719-013D-884B-9B31-586895C95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2456" y="9037886"/>
            <a:ext cx="3015569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>
                <a:solidFill>
                  <a:srgbClr val="000000"/>
                </a:solidFill>
              </a:rPr>
              <a:t>Thresholded Image</a:t>
            </a:r>
          </a:p>
        </p:txBody>
      </p:sp>
      <p:pic>
        <p:nvPicPr>
          <p:cNvPr id="252937" name="Picture 2" descr="C:\Documents and Settings\Derek Hoiem\My Documents\Classes\Spring10 - Computer Vision\figs\eyedet_normxcorr.png">
            <a:extLst>
              <a:ext uri="{FF2B5EF4-FFF2-40B4-BE49-F238E27FC236}">
                <a16:creationId xmlns:a16="http://schemas.microsoft.com/office/drawing/2014/main" id="{9645A86E-3499-1245-8BE7-0093F0A8D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836" y="4138507"/>
            <a:ext cx="3948854" cy="498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2938" name="Picture 3" descr="C:\Documents and Settings\Derek Hoiem\My Documents\Classes\Spring10 - Computer Vision\figs\eyedet_normxcorr_thresh.png">
            <a:extLst>
              <a:ext uri="{FF2B5EF4-FFF2-40B4-BE49-F238E27FC236}">
                <a16:creationId xmlns:a16="http://schemas.microsoft.com/office/drawing/2014/main" id="{854B695E-CC56-8540-A40F-BCBF7E1FB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241" y="4118187"/>
            <a:ext cx="3951111" cy="4980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F611C7B-57A8-DD47-9B8A-597F64CFCB75}"/>
              </a:ext>
            </a:extLst>
          </p:cNvPr>
          <p:cNvCxnSpPr/>
          <p:nvPr/>
        </p:nvCxnSpPr>
        <p:spPr>
          <a:xfrm rot="5400000">
            <a:off x="9807787" y="5472853"/>
            <a:ext cx="866987" cy="32512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AD21A80-E2A8-C849-B7C6-DD75FE555C39}"/>
              </a:ext>
            </a:extLst>
          </p:cNvPr>
          <p:cNvCxnSpPr/>
          <p:nvPr/>
        </p:nvCxnSpPr>
        <p:spPr>
          <a:xfrm rot="16200000" flipH="1">
            <a:off x="10358684" y="5635414"/>
            <a:ext cx="975360" cy="10837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2941" name="TextBox 12">
            <a:extLst>
              <a:ext uri="{FF2B5EF4-FFF2-40B4-BE49-F238E27FC236}">
                <a16:creationId xmlns:a16="http://schemas.microsoft.com/office/drawing/2014/main" id="{F4C5707C-9BCF-5F46-BE94-3E39E602C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0231" y="4551681"/>
            <a:ext cx="2629245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 b="1">
                <a:solidFill>
                  <a:srgbClr val="FF0000"/>
                </a:solidFill>
              </a:rPr>
              <a:t>True detections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E8A554D-0A6C-FF48-BB3D-D94E0D35B06F}"/>
              </a:ext>
            </a:extLst>
          </p:cNvPr>
          <p:cNvSpPr txBox="1">
            <a:spLocks/>
          </p:cNvSpPr>
          <p:nvPr/>
        </p:nvSpPr>
        <p:spPr>
          <a:xfrm>
            <a:off x="745466" y="-312419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altLang="en-US" sz="5404" dirty="0"/>
              <a:t>Matching with filters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51E333A-47D2-A345-9FFB-AFB00ECB43DB}"/>
              </a:ext>
            </a:extLst>
          </p:cNvPr>
          <p:cNvSpPr txBox="1">
            <a:spLocks/>
          </p:cNvSpPr>
          <p:nvPr/>
        </p:nvSpPr>
        <p:spPr>
          <a:xfrm>
            <a:off x="812800" y="1562773"/>
            <a:ext cx="12246187" cy="227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>
              <a:spcBef>
                <a:spcPts val="2000"/>
              </a:spcBef>
            </a:pPr>
            <a:r>
              <a:rPr lang="en-US" altLang="en-US" dirty="0"/>
              <a:t>Goal: find       in image</a:t>
            </a:r>
          </a:p>
          <a:p>
            <a:pPr hangingPunct="1">
              <a:spcBef>
                <a:spcPts val="2000"/>
              </a:spcBef>
            </a:pPr>
            <a:r>
              <a:rPr lang="en-US" altLang="en-US" dirty="0"/>
              <a:t>Method 2: Normalized Cross-Correlation</a:t>
            </a:r>
          </a:p>
          <a:p>
            <a:pPr lvl="1" hangingPunct="1">
              <a:buFontTx/>
              <a:buNone/>
            </a:pPr>
            <a:endParaRPr lang="en-US" altLang="en-US" dirty="0"/>
          </a:p>
        </p:txBody>
      </p:sp>
      <p:pic>
        <p:nvPicPr>
          <p:cNvPr id="16" name="Picture 1" descr="C:\Documents and Settings\Derek Hoiem\My Documents\Classes\Spring10 - Computer Vision\figs\eyefil.png">
            <a:extLst>
              <a:ext uri="{FF2B5EF4-FFF2-40B4-BE49-F238E27FC236}">
                <a16:creationId xmlns:a16="http://schemas.microsoft.com/office/drawing/2014/main" id="{3C837CA1-CAC0-394E-9470-80FF5C661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372" y="1578010"/>
            <a:ext cx="4064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67C17F-33EC-AE43-92BC-E39143970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5EFC-6D8E-5C41-8126-FE1C14410A66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8652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7" name="TextBox 7">
            <a:extLst>
              <a:ext uri="{FF2B5EF4-FFF2-40B4-BE49-F238E27FC236}">
                <a16:creationId xmlns:a16="http://schemas.microsoft.com/office/drawing/2014/main" id="{0206C842-22BD-6644-95C9-566D6B496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8984" y="9103361"/>
            <a:ext cx="915635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>
                <a:solidFill>
                  <a:srgbClr val="000000"/>
                </a:solidFill>
              </a:rPr>
              <a:t>Input</a:t>
            </a:r>
          </a:p>
        </p:txBody>
      </p:sp>
      <p:sp>
        <p:nvSpPr>
          <p:cNvPr id="253958" name="TextBox 8">
            <a:extLst>
              <a:ext uri="{FF2B5EF4-FFF2-40B4-BE49-F238E27FC236}">
                <a16:creationId xmlns:a16="http://schemas.microsoft.com/office/drawing/2014/main" id="{619222A3-420D-F140-B85C-B67BB031E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5961" y="9119166"/>
            <a:ext cx="3874779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>
                <a:solidFill>
                  <a:srgbClr val="000000"/>
                </a:solidFill>
              </a:rPr>
              <a:t>Normalized X-Correlation</a:t>
            </a:r>
          </a:p>
        </p:txBody>
      </p:sp>
      <p:sp>
        <p:nvSpPr>
          <p:cNvPr id="253959" name="TextBox 9">
            <a:extLst>
              <a:ext uri="{FF2B5EF4-FFF2-40B4-BE49-F238E27FC236}">
                <a16:creationId xmlns:a16="http://schemas.microsoft.com/office/drawing/2014/main" id="{45577A3F-74EC-4A48-8D25-07223F8E63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2456" y="9037886"/>
            <a:ext cx="3015569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>
                <a:solidFill>
                  <a:srgbClr val="000000"/>
                </a:solidFill>
              </a:rPr>
              <a:t>Thresholded Image</a:t>
            </a:r>
          </a:p>
        </p:txBody>
      </p:sp>
      <p:pic>
        <p:nvPicPr>
          <p:cNvPr id="253960" name="Picture 3" descr="C:\Documents and Settings\Derek Hoiem\My Documents\Classes\Spring10 - Computer Vision\figs\eyedet_normxcorr_thresh.png">
            <a:extLst>
              <a:ext uri="{FF2B5EF4-FFF2-40B4-BE49-F238E27FC236}">
                <a16:creationId xmlns:a16="http://schemas.microsoft.com/office/drawing/2014/main" id="{9BAC4874-C10B-E84D-9E91-F6EC34545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241" y="4118187"/>
            <a:ext cx="3951111" cy="4980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59B76DF-DE6D-F943-B7B7-85CA5D253616}"/>
              </a:ext>
            </a:extLst>
          </p:cNvPr>
          <p:cNvCxnSpPr/>
          <p:nvPr/>
        </p:nvCxnSpPr>
        <p:spPr>
          <a:xfrm rot="5400000">
            <a:off x="9807787" y="5472853"/>
            <a:ext cx="866987" cy="32512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648EA43-B847-0D4F-999B-A622AD7769BE}"/>
              </a:ext>
            </a:extLst>
          </p:cNvPr>
          <p:cNvCxnSpPr/>
          <p:nvPr/>
        </p:nvCxnSpPr>
        <p:spPr>
          <a:xfrm rot="16200000" flipH="1">
            <a:off x="10358684" y="5635414"/>
            <a:ext cx="975360" cy="10837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963" name="TextBox 12">
            <a:extLst>
              <a:ext uri="{FF2B5EF4-FFF2-40B4-BE49-F238E27FC236}">
                <a16:creationId xmlns:a16="http://schemas.microsoft.com/office/drawing/2014/main" id="{5E1F1877-D9B6-8D4C-82B6-969DDC493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0231" y="4551681"/>
            <a:ext cx="2629245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 b="1">
                <a:solidFill>
                  <a:srgbClr val="FF0000"/>
                </a:solidFill>
              </a:rPr>
              <a:t>True detections</a:t>
            </a:r>
          </a:p>
        </p:txBody>
      </p:sp>
      <p:pic>
        <p:nvPicPr>
          <p:cNvPr id="253964" name="Picture 3" descr="C:\Users\Hoiem\Documents\Classes\Computational Photography - Fall 2010\lectures\figs\filters\einstein_shades.png">
            <a:extLst>
              <a:ext uri="{FF2B5EF4-FFF2-40B4-BE49-F238E27FC236}">
                <a16:creationId xmlns:a16="http://schemas.microsoft.com/office/drawing/2014/main" id="{49251A8A-4520-E74B-8637-3FCFA0C1F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93" y="4095609"/>
            <a:ext cx="3901440" cy="499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3965" name="Picture 2" descr="C:\Users\Hoiem\Documents\Classes\Computational Photography - Fall 2010\lectures\figs\filters\einstein_shades_nxc.png">
            <a:extLst>
              <a:ext uri="{FF2B5EF4-FFF2-40B4-BE49-F238E27FC236}">
                <a16:creationId xmlns:a16="http://schemas.microsoft.com/office/drawing/2014/main" id="{C85A7125-060A-9C40-9A3E-F07515A2A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18" y="4077547"/>
            <a:ext cx="4009813" cy="5057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F86CC8A6-213C-8E46-8C67-8033C18F7A64}"/>
              </a:ext>
            </a:extLst>
          </p:cNvPr>
          <p:cNvSpPr txBox="1">
            <a:spLocks/>
          </p:cNvSpPr>
          <p:nvPr/>
        </p:nvSpPr>
        <p:spPr>
          <a:xfrm>
            <a:off x="745466" y="-312419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altLang="en-US" sz="5404" dirty="0"/>
              <a:t>Matching with filters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81E69CD-3BC7-FE46-BE4D-0626887C9DC7}"/>
              </a:ext>
            </a:extLst>
          </p:cNvPr>
          <p:cNvSpPr txBox="1">
            <a:spLocks/>
          </p:cNvSpPr>
          <p:nvPr/>
        </p:nvSpPr>
        <p:spPr>
          <a:xfrm>
            <a:off x="812800" y="1562773"/>
            <a:ext cx="12246187" cy="227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>
              <a:spcBef>
                <a:spcPts val="2000"/>
              </a:spcBef>
            </a:pPr>
            <a:r>
              <a:rPr lang="en-US" altLang="en-US" dirty="0"/>
              <a:t>Goal: find       in image</a:t>
            </a:r>
          </a:p>
          <a:p>
            <a:pPr hangingPunct="1">
              <a:spcBef>
                <a:spcPts val="2000"/>
              </a:spcBef>
            </a:pPr>
            <a:r>
              <a:rPr lang="en-US" altLang="en-US" dirty="0"/>
              <a:t>Method 2: Normalized Cross-Correlation</a:t>
            </a:r>
          </a:p>
          <a:p>
            <a:pPr lvl="1" hangingPunct="1">
              <a:buFontTx/>
              <a:buNone/>
            </a:pPr>
            <a:endParaRPr lang="en-US" altLang="en-US" dirty="0"/>
          </a:p>
        </p:txBody>
      </p:sp>
      <p:pic>
        <p:nvPicPr>
          <p:cNvPr id="16" name="Picture 1" descr="C:\Documents and Settings\Derek Hoiem\My Documents\Classes\Spring10 - Computer Vision\figs\eyefil.png">
            <a:extLst>
              <a:ext uri="{FF2B5EF4-FFF2-40B4-BE49-F238E27FC236}">
                <a16:creationId xmlns:a16="http://schemas.microsoft.com/office/drawing/2014/main" id="{056BACFB-E235-7B46-8069-CB0DA6E50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372" y="1578010"/>
            <a:ext cx="4064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413B5F-0101-EF4E-B997-2DDB8572A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5EFC-6D8E-5C41-8126-FE1C14410A66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2530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Title 1">
            <a:extLst>
              <a:ext uri="{FF2B5EF4-FFF2-40B4-BE49-F238E27FC236}">
                <a16:creationId xmlns:a16="http://schemas.microsoft.com/office/drawing/2014/main" id="{9C8D86F3-DD9F-034E-B1C9-59002584BFA3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5404"/>
              <a:t>Q: What is the best method to use?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A4ADD-0117-3542-A2A9-C1B59210CC4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50240" y="1408854"/>
            <a:ext cx="11704320" cy="7303912"/>
          </a:xfrm>
        </p:spPr>
        <p:txBody>
          <a:bodyPr>
            <a:normAutofit fontScale="92500" lnSpcReduction="10000"/>
          </a:bodyPr>
          <a:lstStyle/>
          <a:p>
            <a:endParaRPr lang="en-US" altLang="en-US" sz="4551" dirty="0"/>
          </a:p>
          <a:p>
            <a:r>
              <a:rPr lang="en-US" altLang="en-US" sz="4551" dirty="0"/>
              <a:t>Answer: Depends</a:t>
            </a:r>
          </a:p>
          <a:p>
            <a:r>
              <a:rPr lang="en-US" altLang="en-US" sz="4551" dirty="0"/>
              <a:t>Zero-mean filter: fastest but not a great matcher</a:t>
            </a:r>
          </a:p>
          <a:p>
            <a:r>
              <a:rPr lang="en-US" altLang="en-US" sz="4551" dirty="0"/>
              <a:t>SSD: next fastest, sensitive to overall intensity</a:t>
            </a:r>
          </a:p>
          <a:p>
            <a:r>
              <a:rPr lang="en-US" altLang="en-US" sz="4551" dirty="0"/>
              <a:t>Normalized cross-correlation: slowest, invariant to local average intensity and contrast</a:t>
            </a: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379F9075-2BDB-6144-B2DE-FADC30896A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2819" y="9267313"/>
            <a:ext cx="3021981" cy="48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en-US" sz="256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Side by Derek </a:t>
            </a:r>
            <a:r>
              <a:rPr lang="en-US" altLang="en-US" sz="256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Hoiem</a:t>
            </a:r>
            <a:endParaRPr lang="en-US" altLang="en-US" sz="256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DAAAAF-5C06-C541-89F5-F24FCC67A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5EFC-6D8E-5C41-8126-FE1C14410A66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318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1F209-530B-5D42-AB2F-633CE308AB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5360" y="3831449"/>
            <a:ext cx="11054080" cy="2090703"/>
          </a:xfrm>
        </p:spPr>
        <p:txBody>
          <a:bodyPr>
            <a:normAutofit/>
          </a:bodyPr>
          <a:lstStyle/>
          <a:p>
            <a:r>
              <a:rPr lang="en-US" sz="6000" dirty="0"/>
              <a:t>Review </a:t>
            </a:r>
            <a:br>
              <a:rPr lang="en-US" sz="6000" dirty="0"/>
            </a:br>
            <a:r>
              <a:rPr lang="en-US" sz="6000" dirty="0"/>
              <a:t>(CNN for Image Synthesis)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890179-8691-5247-B572-7F8A83E85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305C8-88CC-7441-92B3-E09C3EB9022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767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538" y="1548431"/>
            <a:ext cx="9717725" cy="967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689" dirty="0"/>
              <a:t>Computer Vision before 2012</a:t>
            </a:r>
            <a:endParaRPr lang="en-US" sz="5689" dirty="0"/>
          </a:p>
        </p:txBody>
      </p:sp>
      <p:grpSp>
        <p:nvGrpSpPr>
          <p:cNvPr id="3" name="Group 2"/>
          <p:cNvGrpSpPr/>
          <p:nvPr/>
        </p:nvGrpSpPr>
        <p:grpSpPr>
          <a:xfrm>
            <a:off x="343517" y="3084601"/>
            <a:ext cx="12251910" cy="2139875"/>
            <a:chOff x="386456" y="2797361"/>
            <a:chExt cx="13783399" cy="240735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46" r="8292" b="6653"/>
            <a:stretch/>
          </p:blipFill>
          <p:spPr>
            <a:xfrm>
              <a:off x="3619674" y="3094000"/>
              <a:ext cx="1549035" cy="1446758"/>
            </a:xfrm>
            <a:prstGeom prst="rect">
              <a:avLst/>
            </a:prstGeom>
          </p:spPr>
        </p:pic>
        <p:sp>
          <p:nvSpPr>
            <p:cNvPr id="13" name="Right Arrow 12"/>
            <p:cNvSpPr/>
            <p:nvPr/>
          </p:nvSpPr>
          <p:spPr>
            <a:xfrm>
              <a:off x="3070858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17" name="Right Arrow 16"/>
            <p:cNvSpPr/>
            <p:nvPr/>
          </p:nvSpPr>
          <p:spPr>
            <a:xfrm>
              <a:off x="5330116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2" name="Right Arrow 21"/>
            <p:cNvSpPr/>
            <p:nvPr/>
          </p:nvSpPr>
          <p:spPr>
            <a:xfrm>
              <a:off x="7818868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3" name="Right Arrow 22"/>
            <p:cNvSpPr/>
            <p:nvPr/>
          </p:nvSpPr>
          <p:spPr>
            <a:xfrm>
              <a:off x="10064255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5" name="Right Arrow 24"/>
            <p:cNvSpPr/>
            <p:nvPr/>
          </p:nvSpPr>
          <p:spPr>
            <a:xfrm>
              <a:off x="12309641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pic>
          <p:nvPicPr>
            <p:cNvPr id="3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86456" y="2797361"/>
              <a:ext cx="2524357" cy="2040036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5"/>
            <a:srcRect l="7939" b="2321"/>
            <a:stretch/>
          </p:blipFill>
          <p:spPr>
            <a:xfrm>
              <a:off x="10614433" y="3114009"/>
              <a:ext cx="1535163" cy="1406740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22" b="31338"/>
            <a:stretch/>
          </p:blipFill>
          <p:spPr>
            <a:xfrm>
              <a:off x="8369046" y="3130720"/>
              <a:ext cx="1535164" cy="1373319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80294" y="3200125"/>
              <a:ext cx="1778529" cy="123450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12764662" y="3309548"/>
              <a:ext cx="1405193" cy="10271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333" dirty="0"/>
                <a:t>Cat</a:t>
              </a:r>
              <a:endParaRPr lang="en-US" sz="5333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394039" y="4546848"/>
              <a:ext cx="2000309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Features</a:t>
              </a:r>
              <a:endParaRPr lang="en-US" sz="32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615215" y="4546848"/>
              <a:ext cx="2308686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/>
                <a:t>Clustering</a:t>
              </a:r>
              <a:endParaRPr lang="en-US" sz="32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264515" y="4546848"/>
              <a:ext cx="1744227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Pooling</a:t>
              </a:r>
              <a:endParaRPr lang="en-US" sz="32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9940032" y="4546848"/>
              <a:ext cx="295068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Classification</a:t>
              </a:r>
              <a:endParaRPr lang="en-US" sz="3200" dirty="0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5E0462-B67F-0647-9FCB-42514BB29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96564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3517" y="6035093"/>
            <a:ext cx="2243873" cy="1813365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/>
          <p:cNvSpPr txBox="1"/>
          <p:nvPr/>
        </p:nvSpPr>
        <p:spPr>
          <a:xfrm>
            <a:off x="11346367" y="6490370"/>
            <a:ext cx="1249060" cy="9130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333" dirty="0"/>
              <a:t>Cat</a:t>
            </a:r>
            <a:endParaRPr lang="en-US" sz="5333" dirty="0"/>
          </a:p>
        </p:txBody>
      </p:sp>
      <p:sp>
        <p:nvSpPr>
          <p:cNvPr id="46" name="Right Arrow 45"/>
          <p:cNvSpPr/>
          <p:nvPr/>
        </p:nvSpPr>
        <p:spPr>
          <a:xfrm>
            <a:off x="3641331" y="6543503"/>
            <a:ext cx="699008" cy="79654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54" name="Right Arrow 53"/>
          <p:cNvSpPr/>
          <p:nvPr/>
        </p:nvSpPr>
        <p:spPr>
          <a:xfrm>
            <a:off x="9677998" y="6543503"/>
            <a:ext cx="699008" cy="79654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55" name="TextBox 54"/>
          <p:cNvSpPr txBox="1"/>
          <p:nvPr/>
        </p:nvSpPr>
        <p:spPr>
          <a:xfrm>
            <a:off x="7182373" y="8124129"/>
            <a:ext cx="5822428" cy="475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489" dirty="0">
                <a:latin typeface="Calibri" charset="0"/>
                <a:ea typeface="Calibri" charset="0"/>
                <a:cs typeface="Calibri" charset="0"/>
              </a:rPr>
              <a:t>[</a:t>
            </a:r>
            <a:r>
              <a:rPr lang="en-US" sz="2489" dirty="0" err="1">
                <a:latin typeface="Calibri" charset="0"/>
                <a:ea typeface="Calibri" charset="0"/>
                <a:cs typeface="Calibri" charset="0"/>
              </a:rPr>
              <a:t>LeCun</a:t>
            </a:r>
            <a:r>
              <a:rPr lang="zh-CN" altLang="en-US" sz="2489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sz="2489" dirty="0">
                <a:latin typeface="Calibri" charset="0"/>
                <a:ea typeface="Calibri" charset="0"/>
                <a:cs typeface="Calibri" charset="0"/>
              </a:rPr>
              <a:t>et</a:t>
            </a:r>
            <a:r>
              <a:rPr lang="zh-CN" altLang="en-US" sz="2489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sz="2489" dirty="0">
                <a:latin typeface="Calibri" charset="0"/>
                <a:ea typeface="Calibri" charset="0"/>
                <a:cs typeface="Calibri" charset="0"/>
              </a:rPr>
              <a:t>al,</a:t>
            </a:r>
            <a:r>
              <a:rPr lang="zh-CN" altLang="en-US" sz="2489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sz="2489" dirty="0">
                <a:latin typeface="Calibri" charset="0"/>
                <a:ea typeface="Calibri" charset="0"/>
                <a:cs typeface="Calibri" charset="0"/>
              </a:rPr>
              <a:t>1998],</a:t>
            </a:r>
            <a:r>
              <a:rPr lang="zh-CN" altLang="en-US" sz="2489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489" dirty="0">
                <a:latin typeface="Calibri" charset="0"/>
                <a:ea typeface="Calibri" charset="0"/>
                <a:cs typeface="Calibri" charset="0"/>
              </a:rPr>
              <a:t>[</a:t>
            </a:r>
            <a:r>
              <a:rPr lang="en-US" sz="2489" dirty="0" err="1">
                <a:latin typeface="Calibri" charset="0"/>
                <a:ea typeface="Calibri" charset="0"/>
                <a:cs typeface="Calibri" charset="0"/>
              </a:rPr>
              <a:t>Krizhevsky</a:t>
            </a:r>
            <a:r>
              <a:rPr lang="en-US" sz="2489" dirty="0">
                <a:latin typeface="Calibri" charset="0"/>
                <a:ea typeface="Calibri" charset="0"/>
                <a:cs typeface="Calibri" charset="0"/>
              </a:rPr>
              <a:t> et al,  2012]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881057" y="1548431"/>
            <a:ext cx="7242688" cy="967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689" dirty="0"/>
              <a:t>Computer Vision Now</a:t>
            </a:r>
            <a:endParaRPr lang="en-US" sz="5689" dirty="0"/>
          </a:p>
        </p:txBody>
      </p:sp>
      <p:grpSp>
        <p:nvGrpSpPr>
          <p:cNvPr id="60" name="Group 59"/>
          <p:cNvGrpSpPr/>
          <p:nvPr/>
        </p:nvGrpSpPr>
        <p:grpSpPr>
          <a:xfrm>
            <a:off x="5394280" y="5580878"/>
            <a:ext cx="3229777" cy="2721794"/>
            <a:chOff x="6068565" y="5050904"/>
            <a:chExt cx="3633499" cy="3062018"/>
          </a:xfrm>
        </p:grpSpPr>
        <p:sp>
          <p:nvSpPr>
            <p:cNvPr id="61" name="Rectangle 60"/>
            <p:cNvSpPr/>
            <p:nvPr/>
          </p:nvSpPr>
          <p:spPr>
            <a:xfrm>
              <a:off x="6068565" y="5050904"/>
              <a:ext cx="540401" cy="3062018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6868928" y="5392864"/>
              <a:ext cx="540401" cy="2378099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7669291" y="5717670"/>
              <a:ext cx="540401" cy="1728486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8469654" y="6045108"/>
              <a:ext cx="540401" cy="1073611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9161663" y="6363941"/>
              <a:ext cx="540401" cy="435944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6069877" y="6709232"/>
            <a:ext cx="1878583" cy="475387"/>
            <a:chOff x="10002371" y="5646372"/>
            <a:chExt cx="2280185" cy="534811"/>
          </a:xfrm>
        </p:grpSpPr>
        <p:sp>
          <p:nvSpPr>
            <p:cNvPr id="67" name="Rectangle 66"/>
            <p:cNvSpPr/>
            <p:nvPr/>
          </p:nvSpPr>
          <p:spPr>
            <a:xfrm>
              <a:off x="10179022" y="5646372"/>
              <a:ext cx="1926883" cy="52322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0002371" y="5646372"/>
              <a:ext cx="2280185" cy="5348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89" dirty="0"/>
                <a:t>Deep</a:t>
              </a:r>
              <a:r>
                <a:rPr lang="zh-CN" altLang="en-US" sz="2489" dirty="0"/>
                <a:t> </a:t>
              </a:r>
              <a:r>
                <a:rPr lang="en-US" altLang="zh-CN" sz="2489" dirty="0"/>
                <a:t>Net</a:t>
              </a:r>
              <a:endParaRPr lang="en-US" sz="2489" dirty="0"/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343517" y="3084601"/>
            <a:ext cx="12251910" cy="2139875"/>
            <a:chOff x="386456" y="2797361"/>
            <a:chExt cx="13783399" cy="2407359"/>
          </a:xfrm>
        </p:grpSpPr>
        <p:pic>
          <p:nvPicPr>
            <p:cNvPr id="82" name="Picture 8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46" r="8292" b="6653"/>
            <a:stretch/>
          </p:blipFill>
          <p:spPr>
            <a:xfrm>
              <a:off x="3619674" y="3094000"/>
              <a:ext cx="1549035" cy="1446758"/>
            </a:xfrm>
            <a:prstGeom prst="rect">
              <a:avLst/>
            </a:prstGeom>
          </p:spPr>
        </p:pic>
        <p:sp>
          <p:nvSpPr>
            <p:cNvPr id="83" name="Right Arrow 82"/>
            <p:cNvSpPr/>
            <p:nvPr/>
          </p:nvSpPr>
          <p:spPr>
            <a:xfrm>
              <a:off x="3070858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4" name="Right Arrow 83"/>
            <p:cNvSpPr/>
            <p:nvPr/>
          </p:nvSpPr>
          <p:spPr>
            <a:xfrm>
              <a:off x="5330116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5" name="Right Arrow 84"/>
            <p:cNvSpPr/>
            <p:nvPr/>
          </p:nvSpPr>
          <p:spPr>
            <a:xfrm>
              <a:off x="7818868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6" name="Right Arrow 85"/>
            <p:cNvSpPr/>
            <p:nvPr/>
          </p:nvSpPr>
          <p:spPr>
            <a:xfrm>
              <a:off x="10064255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7" name="Right Arrow 86"/>
            <p:cNvSpPr/>
            <p:nvPr/>
          </p:nvSpPr>
          <p:spPr>
            <a:xfrm>
              <a:off x="12309641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pic>
          <p:nvPicPr>
            <p:cNvPr id="8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86456" y="2797361"/>
              <a:ext cx="2524357" cy="2040036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9" name="Picture 88"/>
            <p:cNvPicPr>
              <a:picLocks noChangeAspect="1"/>
            </p:cNvPicPr>
            <p:nvPr/>
          </p:nvPicPr>
          <p:blipFill rotWithShape="1">
            <a:blip r:embed="rId5"/>
            <a:srcRect l="7939" b="2321"/>
            <a:stretch/>
          </p:blipFill>
          <p:spPr>
            <a:xfrm>
              <a:off x="10614433" y="3114009"/>
              <a:ext cx="1535163" cy="1406740"/>
            </a:xfrm>
            <a:prstGeom prst="rect">
              <a:avLst/>
            </a:prstGeom>
          </p:spPr>
        </p:pic>
        <p:pic>
          <p:nvPicPr>
            <p:cNvPr id="90" name="Picture 89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22" b="31338"/>
            <a:stretch/>
          </p:blipFill>
          <p:spPr>
            <a:xfrm>
              <a:off x="8369046" y="3130720"/>
              <a:ext cx="1535164" cy="1373319"/>
            </a:xfrm>
            <a:prstGeom prst="rect">
              <a:avLst/>
            </a:prstGeom>
          </p:spPr>
        </p:pic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80294" y="3200125"/>
              <a:ext cx="1778529" cy="1234509"/>
            </a:xfrm>
            <a:prstGeom prst="rect">
              <a:avLst/>
            </a:prstGeom>
          </p:spPr>
        </p:pic>
        <p:sp>
          <p:nvSpPr>
            <p:cNvPr id="92" name="TextBox 91"/>
            <p:cNvSpPr txBox="1"/>
            <p:nvPr/>
          </p:nvSpPr>
          <p:spPr>
            <a:xfrm>
              <a:off x="12764662" y="3309548"/>
              <a:ext cx="1405193" cy="10271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333" dirty="0"/>
                <a:t>Cat</a:t>
              </a:r>
              <a:endParaRPr lang="en-US" sz="5333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394039" y="4546848"/>
              <a:ext cx="2000309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Features</a:t>
              </a:r>
              <a:endParaRPr lang="en-US" sz="3200" dirty="0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5615215" y="4546848"/>
              <a:ext cx="2308686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/>
                <a:t>Clustering</a:t>
              </a:r>
              <a:endParaRPr lang="en-US" sz="3200" dirty="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8264515" y="4546848"/>
              <a:ext cx="1744227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Pooling</a:t>
              </a:r>
              <a:endParaRPr lang="en-US" sz="3200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9940032" y="4546848"/>
              <a:ext cx="295068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Classification</a:t>
              </a:r>
              <a:endParaRPr lang="en-US" sz="3200" dirty="0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C9425A-28F6-8740-ADAB-9FD0643AE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5026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9677" y="1548431"/>
            <a:ext cx="11705448" cy="967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689" dirty="0"/>
              <a:t>Deep Learning for Computer Vision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24296" y="8199079"/>
            <a:ext cx="2880918" cy="475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89" dirty="0"/>
              <a:t>[</a:t>
            </a:r>
            <a:r>
              <a:rPr lang="en-US" altLang="zh-CN" sz="2489" dirty="0"/>
              <a:t>Zhao</a:t>
            </a:r>
            <a:r>
              <a:rPr lang="zh-CN" altLang="en-US" sz="2489" dirty="0"/>
              <a:t> </a:t>
            </a:r>
            <a:r>
              <a:rPr lang="en-US" sz="2489" dirty="0"/>
              <a:t>et al</a:t>
            </a:r>
            <a:r>
              <a:rPr lang="en-US" altLang="zh-CN" sz="2489" dirty="0"/>
              <a:t>.</a:t>
            </a:r>
            <a:r>
              <a:rPr lang="en-US" sz="2489" dirty="0"/>
              <a:t>,  </a:t>
            </a:r>
            <a:r>
              <a:rPr lang="en-US" altLang="zh-CN" sz="2489" dirty="0"/>
              <a:t>20</a:t>
            </a:r>
            <a:r>
              <a:rPr lang="en-US" sz="2489" dirty="0"/>
              <a:t>1</a:t>
            </a:r>
            <a:r>
              <a:rPr lang="en-US" altLang="zh-CN" sz="2489" dirty="0"/>
              <a:t>7</a:t>
            </a:r>
            <a:r>
              <a:rPr lang="en-US" sz="2489" dirty="0"/>
              <a:t>]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32404" y="8199079"/>
            <a:ext cx="3021615" cy="475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89" dirty="0"/>
              <a:t>[</a:t>
            </a:r>
            <a:r>
              <a:rPr lang="en-US" sz="2489" dirty="0" err="1"/>
              <a:t>Güler</a:t>
            </a:r>
            <a:r>
              <a:rPr lang="zh-CN" altLang="en-US" sz="2489" dirty="0"/>
              <a:t> </a:t>
            </a:r>
            <a:r>
              <a:rPr lang="en-US" sz="2489" dirty="0"/>
              <a:t>et al</a:t>
            </a:r>
            <a:r>
              <a:rPr lang="en-US" altLang="zh-CN" sz="2489" dirty="0"/>
              <a:t>.,</a:t>
            </a:r>
            <a:r>
              <a:rPr lang="zh-CN" altLang="en-US" sz="2489" dirty="0"/>
              <a:t> </a:t>
            </a:r>
            <a:r>
              <a:rPr lang="en-US" sz="2489" dirty="0"/>
              <a:t>201</a:t>
            </a:r>
            <a:r>
              <a:rPr lang="en-US" altLang="zh-CN" sz="2489" dirty="0"/>
              <a:t>8</a:t>
            </a:r>
            <a:r>
              <a:rPr lang="en-US" sz="2489" dirty="0"/>
              <a:t>]</a:t>
            </a:r>
          </a:p>
        </p:txBody>
      </p:sp>
      <p:pic>
        <p:nvPicPr>
          <p:cNvPr id="9" name="densepose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11537" t="12356" r="11054" b="13451"/>
          <a:stretch/>
        </p:blipFill>
        <p:spPr>
          <a:xfrm>
            <a:off x="4358668" y="6156942"/>
            <a:ext cx="3769087" cy="20320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10" name="TextBox 9"/>
          <p:cNvSpPr txBox="1"/>
          <p:nvPr/>
        </p:nvSpPr>
        <p:spPr>
          <a:xfrm>
            <a:off x="262158" y="8199079"/>
            <a:ext cx="3618347" cy="475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89" dirty="0"/>
              <a:t>[</a:t>
            </a:r>
            <a:r>
              <a:rPr lang="en-US" sz="2489" dirty="0" err="1"/>
              <a:t>Redmon</a:t>
            </a:r>
            <a:r>
              <a:rPr lang="en-US" sz="2489" dirty="0"/>
              <a:t> </a:t>
            </a:r>
            <a:r>
              <a:rPr lang="en-US" altLang="zh-CN" sz="2489" dirty="0"/>
              <a:t>et</a:t>
            </a:r>
            <a:r>
              <a:rPr lang="zh-CN" altLang="en-US" sz="2489" dirty="0"/>
              <a:t> </a:t>
            </a:r>
            <a:r>
              <a:rPr lang="en-US" altLang="zh-CN" sz="2489" dirty="0"/>
              <a:t>al.,</a:t>
            </a:r>
            <a:r>
              <a:rPr lang="zh-CN" altLang="en-US" sz="2489" dirty="0"/>
              <a:t> </a:t>
            </a:r>
            <a:r>
              <a:rPr lang="en-US" altLang="zh-CN" sz="2489" dirty="0"/>
              <a:t>2018</a:t>
            </a:r>
            <a:r>
              <a:rPr lang="en-US" sz="2489" dirty="0"/>
              <a:t>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6369" y="8730264"/>
            <a:ext cx="2549802" cy="475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89" b="1" dirty="0"/>
              <a:t>Object detection</a:t>
            </a:r>
            <a:endParaRPr lang="en-US" sz="2489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210468" y="8730264"/>
            <a:ext cx="3933464" cy="475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89" b="1" dirty="0"/>
              <a:t>Human</a:t>
            </a:r>
            <a:r>
              <a:rPr lang="zh-CN" altLang="en-US" sz="2489" b="1" dirty="0"/>
              <a:t> </a:t>
            </a:r>
            <a:r>
              <a:rPr lang="en-US" altLang="zh-CN" sz="2489" b="1" dirty="0"/>
              <a:t>understanding</a:t>
            </a:r>
            <a:endParaRPr lang="en-US" sz="2489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116212" y="8730264"/>
            <a:ext cx="3188860" cy="475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89" b="1" dirty="0"/>
              <a:t>Autonomous</a:t>
            </a:r>
            <a:r>
              <a:rPr lang="zh-CN" altLang="en-US" sz="2489" b="1" dirty="0"/>
              <a:t> </a:t>
            </a:r>
            <a:r>
              <a:rPr lang="en-US" altLang="zh-CN" sz="2489" b="1" dirty="0"/>
              <a:t>driving</a:t>
            </a:r>
            <a:endParaRPr lang="en-US" sz="2489" b="1" dirty="0"/>
          </a:p>
        </p:txBody>
      </p:sp>
      <p:pic>
        <p:nvPicPr>
          <p:cNvPr id="8" name="car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678642" y="6156942"/>
            <a:ext cx="4064000" cy="20320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grpSp>
        <p:nvGrpSpPr>
          <p:cNvPr id="32" name="Group 31"/>
          <p:cNvGrpSpPr/>
          <p:nvPr/>
        </p:nvGrpSpPr>
        <p:grpSpPr>
          <a:xfrm>
            <a:off x="506326" y="2598440"/>
            <a:ext cx="12721022" cy="3247178"/>
            <a:chOff x="569617" y="1551645"/>
            <a:chExt cx="14311150" cy="3653075"/>
          </a:xfrm>
        </p:grpSpPr>
        <p:sp>
          <p:nvSpPr>
            <p:cNvPr id="5" name="TextBox 4"/>
            <p:cNvSpPr txBox="1"/>
            <p:nvPr/>
          </p:nvSpPr>
          <p:spPr>
            <a:xfrm>
              <a:off x="6184516" y="4546848"/>
              <a:ext cx="8696251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/>
                <a:t>Top</a:t>
              </a:r>
              <a:r>
                <a:rPr lang="zh-CN" altLang="en-US" sz="3200" dirty="0"/>
                <a:t> </a:t>
              </a:r>
              <a:r>
                <a:rPr lang="en-US" altLang="zh-CN" sz="3200" dirty="0"/>
                <a:t>5</a:t>
              </a:r>
              <a:r>
                <a:rPr lang="zh-CN" altLang="en-US" sz="3200" dirty="0"/>
                <a:t> </a:t>
              </a:r>
              <a:r>
                <a:rPr lang="en-US" altLang="zh-CN" sz="3200" b="1" dirty="0"/>
                <a:t>accuracy</a:t>
              </a:r>
              <a:r>
                <a:rPr lang="zh-CN" altLang="en-US" sz="3200" b="1" dirty="0"/>
                <a:t> </a:t>
              </a:r>
              <a:r>
                <a:rPr lang="en-US" altLang="zh-CN" sz="3200" dirty="0"/>
                <a:t>on</a:t>
              </a:r>
              <a:r>
                <a:rPr lang="zh-CN" altLang="en-US" sz="3200" dirty="0"/>
                <a:t> </a:t>
              </a:r>
              <a:r>
                <a:rPr lang="en-US" altLang="zh-CN" sz="3200" dirty="0"/>
                <a:t>ImageNet</a:t>
              </a:r>
              <a:r>
                <a:rPr lang="zh-CN" altLang="en-US" sz="3200" dirty="0"/>
                <a:t> </a:t>
              </a:r>
              <a:r>
                <a:rPr lang="en-US" altLang="zh-CN" sz="3200" dirty="0"/>
                <a:t>benchmark</a:t>
              </a:r>
              <a:endParaRPr lang="en-US" sz="3200" dirty="0"/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569617" y="2170638"/>
              <a:ext cx="5761731" cy="2304692"/>
              <a:chOff x="258416" y="1984794"/>
              <a:chExt cx="5761731" cy="2304692"/>
            </a:xfrm>
          </p:grpSpPr>
          <p:pic>
            <p:nvPicPr>
              <p:cNvPr id="1026" name="Picture 2" descr="https://s3-ap-south-1.amazonaws.com/av-blog-media/wp-content/uploads/2018/08/v2-718f95df083b2d715ee29b018d9eb5c2_r.jpg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416" y="1984794"/>
                <a:ext cx="5761731" cy="23046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258416" y="3621828"/>
                <a:ext cx="5761731" cy="667658"/>
              </a:xfrm>
              <a:prstGeom prst="rect">
                <a:avLst/>
              </a:pr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3200"/>
                  <a:t>[</a:t>
                </a:r>
                <a:r>
                  <a:rPr lang="en-US" altLang="zh-CN" sz="3200" dirty="0"/>
                  <a:t>Deng</a:t>
                </a:r>
                <a:r>
                  <a:rPr lang="zh-CN" altLang="en-US" sz="3200" dirty="0"/>
                  <a:t> </a:t>
                </a:r>
                <a:r>
                  <a:rPr lang="en-US" altLang="zh-CN" sz="3200" dirty="0"/>
                  <a:t>et</a:t>
                </a:r>
                <a:r>
                  <a:rPr lang="zh-CN" altLang="en-US" sz="3200" dirty="0"/>
                  <a:t> </a:t>
                </a:r>
                <a:r>
                  <a:rPr lang="en-US" altLang="zh-CN" sz="3200" dirty="0"/>
                  <a:t>al.</a:t>
                </a:r>
                <a:r>
                  <a:rPr lang="zh-CN" altLang="en-US" sz="3200" dirty="0"/>
                  <a:t> </a:t>
                </a:r>
                <a:r>
                  <a:rPr lang="en-US" altLang="zh-CN" sz="3200" dirty="0"/>
                  <a:t>2009]</a:t>
                </a:r>
                <a:endParaRPr lang="en-US" sz="3200" dirty="0"/>
              </a:p>
            </p:txBody>
          </p:sp>
        </p:grpSp>
        <p:graphicFrame>
          <p:nvGraphicFramePr>
            <p:cNvPr id="18" name="Chart 17"/>
            <p:cNvGraphicFramePr/>
            <p:nvPr/>
          </p:nvGraphicFramePr>
          <p:xfrm>
            <a:off x="7227155" y="1551645"/>
            <a:ext cx="6610970" cy="317919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2"/>
            </a:graphicData>
          </a:graphic>
        </p:graphicFrame>
        <p:sp>
          <p:nvSpPr>
            <p:cNvPr id="19" name="Oval 18"/>
            <p:cNvSpPr/>
            <p:nvPr/>
          </p:nvSpPr>
          <p:spPr>
            <a:xfrm>
              <a:off x="7819256" y="3970784"/>
              <a:ext cx="228600" cy="22860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3" name="Oval 22"/>
            <p:cNvSpPr/>
            <p:nvPr/>
          </p:nvSpPr>
          <p:spPr>
            <a:xfrm>
              <a:off x="8670776" y="3682752"/>
              <a:ext cx="228600" cy="22860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4" name="Oval 23"/>
            <p:cNvSpPr/>
            <p:nvPr/>
          </p:nvSpPr>
          <p:spPr>
            <a:xfrm>
              <a:off x="9403432" y="2878088"/>
              <a:ext cx="228600" cy="2286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5" name="Oval 24"/>
            <p:cNvSpPr/>
            <p:nvPr/>
          </p:nvSpPr>
          <p:spPr>
            <a:xfrm>
              <a:off x="10182944" y="2602632"/>
              <a:ext cx="228600" cy="2286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8" name="Oval 27"/>
            <p:cNvSpPr/>
            <p:nvPr/>
          </p:nvSpPr>
          <p:spPr>
            <a:xfrm>
              <a:off x="10975032" y="2314600"/>
              <a:ext cx="228600" cy="2286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9" name="Oval 28"/>
            <p:cNvSpPr/>
            <p:nvPr/>
          </p:nvSpPr>
          <p:spPr>
            <a:xfrm>
              <a:off x="11767120" y="2026568"/>
              <a:ext cx="228600" cy="2286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0" name="Oval 29"/>
            <p:cNvSpPr/>
            <p:nvPr/>
          </p:nvSpPr>
          <p:spPr>
            <a:xfrm>
              <a:off x="12559208" y="1954560"/>
              <a:ext cx="228600" cy="2286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1" name="Oval 30"/>
            <p:cNvSpPr/>
            <p:nvPr/>
          </p:nvSpPr>
          <p:spPr>
            <a:xfrm>
              <a:off x="13279288" y="1882552"/>
              <a:ext cx="228600" cy="2286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807087" y="3432175"/>
              <a:ext cx="1746032" cy="53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89" dirty="0"/>
                <a:t>Deep </a:t>
              </a:r>
              <a:r>
                <a:rPr lang="en-US" altLang="zh-CN" sz="2489" dirty="0"/>
                <a:t>N</a:t>
              </a:r>
              <a:r>
                <a:rPr lang="en-US" sz="2489" dirty="0"/>
                <a:t>et</a:t>
              </a: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flipV="1">
              <a:off x="9517732" y="3182726"/>
              <a:ext cx="0" cy="35601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YOLOv3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55048" y="6185461"/>
            <a:ext cx="3612444" cy="20320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EF1B72-2AED-7044-8E96-9DA49D086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31510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3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9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9493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4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5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video>
              <p:cMediaNode vol="80000">
                <p:cTn id="46" fill="hold" display="0">
                  <p:stCondLst>
                    <p:cond delay="indefinite"/>
                  </p:stCondLst>
                </p:cTn>
                <p:tgtEl>
                  <p:spTgt spid="35"/>
                </p:tgtEl>
              </p:cMediaNode>
            </p:video>
          </p:childTnLst>
        </p:cTn>
      </p:par>
    </p:tnLst>
    <p:bldLst>
      <p:bldP spid="26" grpId="0"/>
      <p:bldP spid="27" grpId="0"/>
      <p:bldP spid="10" grpId="0"/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547084" y="1548431"/>
            <a:ext cx="11910633" cy="967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689" dirty="0"/>
              <a:t>Can</a:t>
            </a:r>
            <a:r>
              <a:rPr lang="zh-CN" altLang="en-US" sz="5689" dirty="0"/>
              <a:t> </a:t>
            </a:r>
            <a:r>
              <a:rPr lang="en-US" altLang="zh-CN" sz="5689" dirty="0"/>
              <a:t>Deep</a:t>
            </a:r>
            <a:r>
              <a:rPr lang="zh-CN" altLang="en-US" sz="5689" dirty="0"/>
              <a:t> </a:t>
            </a:r>
            <a:r>
              <a:rPr lang="en-US" altLang="zh-CN" sz="5689" dirty="0"/>
              <a:t>Learning</a:t>
            </a:r>
            <a:r>
              <a:rPr lang="zh-CN" altLang="en-US" sz="5689" dirty="0"/>
              <a:t> </a:t>
            </a:r>
            <a:r>
              <a:rPr lang="en-US" altLang="zh-CN" sz="5689" b="1" dirty="0"/>
              <a:t>Help</a:t>
            </a:r>
            <a:r>
              <a:rPr lang="zh-CN" altLang="en-US" sz="5689" dirty="0"/>
              <a:t> </a:t>
            </a:r>
            <a:r>
              <a:rPr lang="en-US" altLang="zh-CN" sz="5689" dirty="0"/>
              <a:t>Graphics?</a:t>
            </a:r>
            <a:endParaRPr lang="en-US" sz="5689" dirty="0"/>
          </a:p>
        </p:txBody>
      </p:sp>
      <p:grpSp>
        <p:nvGrpSpPr>
          <p:cNvPr id="90" name="Group 89"/>
          <p:cNvGrpSpPr/>
          <p:nvPr/>
        </p:nvGrpSpPr>
        <p:grpSpPr>
          <a:xfrm>
            <a:off x="409375" y="3020594"/>
            <a:ext cx="12241332" cy="2011860"/>
            <a:chOff x="460546" y="2797361"/>
            <a:chExt cx="13771499" cy="2263343"/>
          </a:xfrm>
        </p:grpSpPr>
        <p:sp>
          <p:nvSpPr>
            <p:cNvPr id="91" name="Right Arrow 90"/>
            <p:cNvSpPr/>
            <p:nvPr/>
          </p:nvSpPr>
          <p:spPr>
            <a:xfrm>
              <a:off x="1998605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92" name="Right Arrow 91"/>
            <p:cNvSpPr/>
            <p:nvPr/>
          </p:nvSpPr>
          <p:spPr>
            <a:xfrm>
              <a:off x="4252026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93" name="Right Arrow 92"/>
            <p:cNvSpPr/>
            <p:nvPr/>
          </p:nvSpPr>
          <p:spPr>
            <a:xfrm>
              <a:off x="6802043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94" name="Right Arrow 93"/>
            <p:cNvSpPr/>
            <p:nvPr/>
          </p:nvSpPr>
          <p:spPr>
            <a:xfrm>
              <a:off x="8768925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95" name="Right Arrow 94"/>
            <p:cNvSpPr/>
            <p:nvPr/>
          </p:nvSpPr>
          <p:spPr>
            <a:xfrm>
              <a:off x="11089537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pic>
          <p:nvPicPr>
            <p:cNvPr id="9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07688" y="2797361"/>
              <a:ext cx="2524357" cy="2040036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7" name="TextBox 96"/>
            <p:cNvSpPr txBox="1"/>
            <p:nvPr/>
          </p:nvSpPr>
          <p:spPr>
            <a:xfrm>
              <a:off x="460546" y="3309548"/>
              <a:ext cx="1405193" cy="10271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333" dirty="0"/>
                <a:t>Cat</a:t>
              </a:r>
              <a:endParaRPr lang="en-US" sz="5333" dirty="0"/>
            </a:p>
          </p:txBody>
        </p:sp>
        <p:pic>
          <p:nvPicPr>
            <p:cNvPr id="98" name="Picture 6" descr="http://people.csail.mit.edu/junyanz/cat/teasers/Yan2017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7079" y="3209174"/>
              <a:ext cx="1474437" cy="12164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9" name="Picture 8" descr="http://people.csail.mit.edu/junyanz/cat/teasers/Zhou2005b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0180" y="3258306"/>
              <a:ext cx="1703842" cy="11181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0" name="Picture 99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59"/>
            <a:stretch/>
          </p:blipFill>
          <p:spPr>
            <a:xfrm>
              <a:off x="2616759" y="3142525"/>
              <a:ext cx="1407246" cy="1349708"/>
            </a:xfrm>
            <a:prstGeom prst="rect">
              <a:avLst/>
            </a:prstGeom>
          </p:spPr>
        </p:pic>
        <p:sp>
          <p:nvSpPr>
            <p:cNvPr id="101" name="TextBox 100"/>
            <p:cNvSpPr txBox="1"/>
            <p:nvPr/>
          </p:nvSpPr>
          <p:spPr>
            <a:xfrm>
              <a:off x="2235366" y="4402832"/>
              <a:ext cx="212834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Modeling</a:t>
              </a:r>
              <a:endParaRPr lang="en-US" sz="3200" dirty="0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4657928" y="4402832"/>
              <a:ext cx="212834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Texturing</a:t>
              </a:r>
              <a:endParaRPr lang="en-US" sz="3200" dirty="0"/>
            </a:p>
          </p:txBody>
        </p:sp>
        <p:pic>
          <p:nvPicPr>
            <p:cNvPr id="103" name="Picture 4" descr="http://www.pauldebevec.com/Probes/rnl_probe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16667" y1="65667" x2="19667" y2="74667"/>
                          <a14:foregroundMark x1="22667" y1="82333" x2="22667" y2="82333"/>
                          <a14:foregroundMark x1="80667" y1="17000" x2="80667" y2="17000"/>
                          <a14:foregroundMark x1="86667" y1="23333" x2="86667" y2="23333"/>
                          <a14:foregroundMark x1="70667" y1="8000" x2="70667" y2="8000"/>
                          <a14:foregroundMark x1="86667" y1="29667" x2="86667" y2="29667"/>
                          <a14:foregroundMark x1="93000" y1="28000" x2="93000" y2="28000"/>
                          <a14:foregroundMark x1="85333" y1="81000" x2="85333" y2="81000"/>
                          <a14:foregroundMark x1="83333" y1="85667" x2="83333" y2="85667"/>
                          <a14:foregroundMark x1="88333" y1="80333" x2="88333" y2="80333"/>
                          <a14:foregroundMark x1="95667" y1="67000" x2="95667" y2="67000"/>
                          <a14:foregroundMark x1="84667" y1="84333" x2="84667" y2="84333"/>
                          <a14:foregroundMark x1="93333" y1="73000" x2="93333" y2="73000"/>
                          <a14:foregroundMark x1="97000" y1="36333" x2="97000" y2="36333"/>
                          <a14:foregroundMark x1="89000" y1="20000" x2="89000" y2="20000"/>
                          <a14:foregroundMark x1="85000" y1="15000" x2="85000" y2="15000"/>
                          <a14:foregroundMark x1="98667" y1="46000" x2="98667" y2="46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0197" y="3257026"/>
              <a:ext cx="1120707" cy="1120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4" name="TextBox 103"/>
            <p:cNvSpPr txBox="1"/>
            <p:nvPr/>
          </p:nvSpPr>
          <p:spPr>
            <a:xfrm>
              <a:off x="6994042" y="4402832"/>
              <a:ext cx="187226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Lighting</a:t>
              </a:r>
              <a:endParaRPr lang="en-US" sz="3200" dirty="0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8942434" y="4402832"/>
              <a:ext cx="2359180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/>
                <a:t>Rendering</a:t>
              </a:r>
              <a:endParaRPr lang="en-US" sz="3200" dirty="0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BAFFF5-6FBF-FA4A-95A3-0F647CCA8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593142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3517" y="5971086"/>
            <a:ext cx="2243873" cy="1813365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0904241" y="6426363"/>
            <a:ext cx="1249060" cy="9130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333" dirty="0"/>
              <a:t>Cat</a:t>
            </a:r>
            <a:endParaRPr lang="en-US" sz="5333" dirty="0"/>
          </a:p>
        </p:txBody>
      </p:sp>
      <p:sp>
        <p:nvSpPr>
          <p:cNvPr id="92" name="Right Arrow 91"/>
          <p:cNvSpPr/>
          <p:nvPr/>
        </p:nvSpPr>
        <p:spPr>
          <a:xfrm>
            <a:off x="3385302" y="6479496"/>
            <a:ext cx="699008" cy="79654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grpSp>
        <p:nvGrpSpPr>
          <p:cNvPr id="94" name="Group 93"/>
          <p:cNvGrpSpPr/>
          <p:nvPr/>
        </p:nvGrpSpPr>
        <p:grpSpPr>
          <a:xfrm>
            <a:off x="4882224" y="5516871"/>
            <a:ext cx="3229777" cy="2721794"/>
            <a:chOff x="6068565" y="5050904"/>
            <a:chExt cx="3633499" cy="3062018"/>
          </a:xfrm>
        </p:grpSpPr>
        <p:sp>
          <p:nvSpPr>
            <p:cNvPr id="98" name="Rectangle 97"/>
            <p:cNvSpPr/>
            <p:nvPr/>
          </p:nvSpPr>
          <p:spPr>
            <a:xfrm>
              <a:off x="6068565" y="5050904"/>
              <a:ext cx="540401" cy="3062018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6868928" y="5392864"/>
              <a:ext cx="540401" cy="2378099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7669291" y="5717670"/>
              <a:ext cx="540401" cy="1728486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8469654" y="6045108"/>
              <a:ext cx="540401" cy="1073611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9161663" y="6363941"/>
              <a:ext cx="540401" cy="435944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5557820" y="6645225"/>
            <a:ext cx="1878583" cy="475387"/>
            <a:chOff x="10002371" y="5646372"/>
            <a:chExt cx="2280185" cy="534811"/>
          </a:xfrm>
        </p:grpSpPr>
        <p:sp>
          <p:nvSpPr>
            <p:cNvPr id="96" name="Rectangle 95"/>
            <p:cNvSpPr/>
            <p:nvPr/>
          </p:nvSpPr>
          <p:spPr>
            <a:xfrm>
              <a:off x="10179022" y="5646372"/>
              <a:ext cx="1926883" cy="52322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10002371" y="5646372"/>
              <a:ext cx="2280185" cy="5348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89" dirty="0"/>
                <a:t>Deep</a:t>
              </a:r>
              <a:r>
                <a:rPr lang="zh-CN" altLang="en-US" sz="2489" dirty="0"/>
                <a:t> </a:t>
              </a:r>
              <a:r>
                <a:rPr lang="en-US" altLang="zh-CN" sz="2489" dirty="0"/>
                <a:t>Net</a:t>
              </a:r>
              <a:endParaRPr lang="en-US" sz="2489" dirty="0"/>
            </a:p>
          </p:txBody>
        </p:sp>
      </p:grpSp>
      <p:sp>
        <p:nvSpPr>
          <p:cNvPr id="103" name="Right Arrow 102"/>
          <p:cNvSpPr/>
          <p:nvPr/>
        </p:nvSpPr>
        <p:spPr>
          <a:xfrm>
            <a:off x="8909913" y="6479496"/>
            <a:ext cx="699008" cy="79654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grpSp>
        <p:nvGrpSpPr>
          <p:cNvPr id="81" name="Group 80"/>
          <p:cNvGrpSpPr/>
          <p:nvPr/>
        </p:nvGrpSpPr>
        <p:grpSpPr>
          <a:xfrm>
            <a:off x="409375" y="3020594"/>
            <a:ext cx="12241332" cy="2011860"/>
            <a:chOff x="460546" y="2797361"/>
            <a:chExt cx="13771499" cy="2263343"/>
          </a:xfrm>
        </p:grpSpPr>
        <p:sp>
          <p:nvSpPr>
            <p:cNvPr id="82" name="Right Arrow 81"/>
            <p:cNvSpPr/>
            <p:nvPr/>
          </p:nvSpPr>
          <p:spPr>
            <a:xfrm>
              <a:off x="1998605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3" name="Right Arrow 82"/>
            <p:cNvSpPr/>
            <p:nvPr/>
          </p:nvSpPr>
          <p:spPr>
            <a:xfrm>
              <a:off x="4252026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4" name="Right Arrow 83"/>
            <p:cNvSpPr/>
            <p:nvPr/>
          </p:nvSpPr>
          <p:spPr>
            <a:xfrm>
              <a:off x="6802043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5" name="Right Arrow 84"/>
            <p:cNvSpPr/>
            <p:nvPr/>
          </p:nvSpPr>
          <p:spPr>
            <a:xfrm>
              <a:off x="8768925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6" name="Right Arrow 85"/>
            <p:cNvSpPr/>
            <p:nvPr/>
          </p:nvSpPr>
          <p:spPr>
            <a:xfrm>
              <a:off x="11089537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pic>
          <p:nvPicPr>
            <p:cNvPr id="8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07688" y="2797361"/>
              <a:ext cx="2524357" cy="2040036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8" name="TextBox 87"/>
            <p:cNvSpPr txBox="1"/>
            <p:nvPr/>
          </p:nvSpPr>
          <p:spPr>
            <a:xfrm>
              <a:off x="460546" y="3309548"/>
              <a:ext cx="1405193" cy="10271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333" dirty="0"/>
                <a:t>Cat</a:t>
              </a:r>
              <a:endParaRPr lang="en-US" sz="5333" dirty="0"/>
            </a:p>
          </p:txBody>
        </p:sp>
        <p:pic>
          <p:nvPicPr>
            <p:cNvPr id="89" name="Picture 6" descr="http://people.csail.mit.edu/junyanz/cat/teasers/Yan2017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7079" y="3209174"/>
              <a:ext cx="1474437" cy="12164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0" name="Picture 8" descr="http://people.csail.mit.edu/junyanz/cat/teasers/Zhou2005b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0180" y="3258306"/>
              <a:ext cx="1703842" cy="11181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1" name="Picture 90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59"/>
            <a:stretch/>
          </p:blipFill>
          <p:spPr>
            <a:xfrm>
              <a:off x="2616759" y="3142525"/>
              <a:ext cx="1407246" cy="1349708"/>
            </a:xfrm>
            <a:prstGeom prst="rect">
              <a:avLst/>
            </a:prstGeom>
          </p:spPr>
        </p:pic>
        <p:sp>
          <p:nvSpPr>
            <p:cNvPr id="93" name="TextBox 92"/>
            <p:cNvSpPr txBox="1"/>
            <p:nvPr/>
          </p:nvSpPr>
          <p:spPr>
            <a:xfrm>
              <a:off x="2235366" y="4402832"/>
              <a:ext cx="212834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Modeling</a:t>
              </a:r>
              <a:endParaRPr lang="en-US" sz="3200" dirty="0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4657928" y="4402832"/>
              <a:ext cx="212834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Texturing</a:t>
              </a:r>
              <a:endParaRPr lang="en-US" sz="3200" dirty="0"/>
            </a:p>
          </p:txBody>
        </p:sp>
        <p:pic>
          <p:nvPicPr>
            <p:cNvPr id="105" name="Picture 4" descr="http://www.pauldebevec.com/Probes/rnl_probe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16667" y1="65667" x2="19667" y2="74667"/>
                          <a14:foregroundMark x1="22667" y1="82333" x2="22667" y2="82333"/>
                          <a14:foregroundMark x1="80667" y1="17000" x2="80667" y2="17000"/>
                          <a14:foregroundMark x1="86667" y1="23333" x2="86667" y2="23333"/>
                          <a14:foregroundMark x1="70667" y1="8000" x2="70667" y2="8000"/>
                          <a14:foregroundMark x1="86667" y1="29667" x2="86667" y2="29667"/>
                          <a14:foregroundMark x1="93000" y1="28000" x2="93000" y2="28000"/>
                          <a14:foregroundMark x1="85333" y1="81000" x2="85333" y2="81000"/>
                          <a14:foregroundMark x1="83333" y1="85667" x2="83333" y2="85667"/>
                          <a14:foregroundMark x1="88333" y1="80333" x2="88333" y2="80333"/>
                          <a14:foregroundMark x1="95667" y1="67000" x2="95667" y2="67000"/>
                          <a14:foregroundMark x1="84667" y1="84333" x2="84667" y2="84333"/>
                          <a14:foregroundMark x1="93333" y1="73000" x2="93333" y2="73000"/>
                          <a14:foregroundMark x1="97000" y1="36333" x2="97000" y2="36333"/>
                          <a14:foregroundMark x1="89000" y1="20000" x2="89000" y2="20000"/>
                          <a14:foregroundMark x1="85000" y1="15000" x2="85000" y2="15000"/>
                          <a14:foregroundMark x1="98667" y1="46000" x2="98667" y2="46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0197" y="3257026"/>
              <a:ext cx="1120707" cy="1120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6" name="TextBox 105"/>
            <p:cNvSpPr txBox="1"/>
            <p:nvPr/>
          </p:nvSpPr>
          <p:spPr>
            <a:xfrm>
              <a:off x="6994042" y="4402832"/>
              <a:ext cx="187226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Lighting</a:t>
              </a:r>
              <a:endParaRPr lang="en-US" sz="3200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8942434" y="4402832"/>
              <a:ext cx="2359180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Rendering</a:t>
              </a:r>
              <a:endParaRPr lang="en-US" sz="3200" dirty="0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547084" y="1548431"/>
            <a:ext cx="11910633" cy="967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689" dirty="0"/>
              <a:t>Can</a:t>
            </a:r>
            <a:r>
              <a:rPr lang="zh-CN" altLang="en-US" sz="5689" dirty="0"/>
              <a:t> </a:t>
            </a:r>
            <a:r>
              <a:rPr lang="en-US" altLang="zh-CN" sz="5689" dirty="0"/>
              <a:t>Deep</a:t>
            </a:r>
            <a:r>
              <a:rPr lang="zh-CN" altLang="en-US" sz="5689" dirty="0"/>
              <a:t> </a:t>
            </a:r>
            <a:r>
              <a:rPr lang="en-US" altLang="zh-CN" sz="5689" dirty="0"/>
              <a:t>Learning</a:t>
            </a:r>
            <a:r>
              <a:rPr lang="zh-CN" altLang="en-US" sz="5689" dirty="0"/>
              <a:t> </a:t>
            </a:r>
            <a:r>
              <a:rPr lang="en-US" altLang="zh-CN" sz="5689" b="1" dirty="0"/>
              <a:t>Help</a:t>
            </a:r>
            <a:r>
              <a:rPr lang="zh-CN" altLang="en-US" sz="5689" dirty="0"/>
              <a:t> </a:t>
            </a:r>
            <a:r>
              <a:rPr lang="en-US" altLang="zh-CN" sz="5689" dirty="0"/>
              <a:t>Graphics?</a:t>
            </a:r>
            <a:endParaRPr lang="en-US" sz="5689" dirty="0"/>
          </a:p>
        </p:txBody>
      </p:sp>
      <p:sp>
        <p:nvSpPr>
          <p:cNvPr id="2" name="TextBox 1"/>
          <p:cNvSpPr txBox="1"/>
          <p:nvPr/>
        </p:nvSpPr>
        <p:spPr>
          <a:xfrm rot="20309783">
            <a:off x="3333905" y="5985313"/>
            <a:ext cx="6336991" cy="140544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8533" b="1" dirty="0">
                <a:solidFill>
                  <a:srgbClr val="FF0000"/>
                </a:solidFill>
              </a:rPr>
              <a:t>Did</a:t>
            </a:r>
            <a:r>
              <a:rPr lang="zh-CN" altLang="en-US" sz="8533" b="1" dirty="0">
                <a:solidFill>
                  <a:srgbClr val="FF0000"/>
                </a:solidFill>
              </a:rPr>
              <a:t> </a:t>
            </a:r>
            <a:r>
              <a:rPr lang="en-US" altLang="zh-CN" sz="8533" b="1" dirty="0">
                <a:solidFill>
                  <a:srgbClr val="FF0000"/>
                </a:solidFill>
              </a:rPr>
              <a:t>not</a:t>
            </a:r>
            <a:r>
              <a:rPr lang="zh-CN" altLang="en-US" sz="8533" b="1" dirty="0">
                <a:solidFill>
                  <a:srgbClr val="FF0000"/>
                </a:solidFill>
              </a:rPr>
              <a:t> </a:t>
            </a:r>
            <a:r>
              <a:rPr lang="en-US" altLang="zh-CN" sz="8533" b="1" dirty="0">
                <a:solidFill>
                  <a:srgbClr val="FF0000"/>
                </a:solidFill>
              </a:rPr>
              <a:t>work</a:t>
            </a:r>
            <a:endParaRPr lang="en-US" sz="8533" b="1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16B1D-907D-AC4D-BF61-3E8B88F5F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3457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41 -0.00232 L 0.77615 -0.00212 " pathEditMode="relative" rAng="0" ptsTypes="AA">
                                      <p:cBhvr>
                                        <p:cTn id="11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78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8 -0.00212 L -0.8049 -0.00212 " pathEditMode="relative" rAng="0" ptsTypes="AA">
                                      <p:cBhvr>
                                        <p:cTn id="13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365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5" dur="1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1948109" y="1548431"/>
            <a:ext cx="9108584" cy="967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689" dirty="0"/>
              <a:t>Generating</a:t>
            </a:r>
            <a:r>
              <a:rPr lang="zh-CN" altLang="en-US" sz="5689" dirty="0"/>
              <a:t> </a:t>
            </a:r>
            <a:r>
              <a:rPr lang="en-US" altLang="zh-CN" sz="5689" dirty="0"/>
              <a:t>images</a:t>
            </a:r>
            <a:r>
              <a:rPr lang="zh-CN" altLang="en-US" sz="5689" dirty="0"/>
              <a:t> </a:t>
            </a:r>
            <a:r>
              <a:rPr lang="en-US" altLang="zh-CN" sz="5689" dirty="0"/>
              <a:t>is</a:t>
            </a:r>
            <a:r>
              <a:rPr lang="zh-CN" altLang="en-US" sz="5689" dirty="0"/>
              <a:t> </a:t>
            </a:r>
            <a:r>
              <a:rPr lang="en-US" altLang="zh-CN" sz="5689" dirty="0"/>
              <a:t>hard!</a:t>
            </a:r>
            <a:endParaRPr lang="en-US" sz="5689" dirty="0"/>
          </a:p>
        </p:txBody>
      </p:sp>
      <p:sp>
        <p:nvSpPr>
          <p:cNvPr id="24" name="TextBox 23"/>
          <p:cNvSpPr txBox="1"/>
          <p:nvPr/>
        </p:nvSpPr>
        <p:spPr>
          <a:xfrm>
            <a:off x="704920" y="6344289"/>
            <a:ext cx="64152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400" dirty="0"/>
              <a:t>8</a:t>
            </a:r>
            <a:endParaRPr lang="en-US" sz="6400" dirty="0"/>
          </a:p>
        </p:txBody>
      </p:sp>
      <p:sp>
        <p:nvSpPr>
          <p:cNvPr id="92" name="Right Arrow 91"/>
          <p:cNvSpPr/>
          <p:nvPr/>
        </p:nvSpPr>
        <p:spPr>
          <a:xfrm>
            <a:off x="3385302" y="6479496"/>
            <a:ext cx="699008" cy="79654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grpSp>
        <p:nvGrpSpPr>
          <p:cNvPr id="94" name="Group 93"/>
          <p:cNvGrpSpPr/>
          <p:nvPr/>
        </p:nvGrpSpPr>
        <p:grpSpPr>
          <a:xfrm flipH="1" flipV="1">
            <a:off x="4882224" y="5516871"/>
            <a:ext cx="3229777" cy="2721794"/>
            <a:chOff x="6068565" y="5050904"/>
            <a:chExt cx="3633499" cy="3062018"/>
          </a:xfrm>
        </p:grpSpPr>
        <p:sp>
          <p:nvSpPr>
            <p:cNvPr id="98" name="Rectangle 97"/>
            <p:cNvSpPr/>
            <p:nvPr/>
          </p:nvSpPr>
          <p:spPr>
            <a:xfrm>
              <a:off x="6068565" y="5050904"/>
              <a:ext cx="540401" cy="3062018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6868928" y="5392864"/>
              <a:ext cx="540401" cy="2378099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7669291" y="5717670"/>
              <a:ext cx="540401" cy="1728486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8469654" y="6045108"/>
              <a:ext cx="540401" cy="1073611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9161663" y="6363941"/>
              <a:ext cx="540401" cy="435944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5557820" y="6645225"/>
            <a:ext cx="1878583" cy="475387"/>
            <a:chOff x="10002371" y="5646372"/>
            <a:chExt cx="2280185" cy="534811"/>
          </a:xfrm>
        </p:grpSpPr>
        <p:sp>
          <p:nvSpPr>
            <p:cNvPr id="96" name="Rectangle 95"/>
            <p:cNvSpPr/>
            <p:nvPr/>
          </p:nvSpPr>
          <p:spPr>
            <a:xfrm>
              <a:off x="10179022" y="5646372"/>
              <a:ext cx="1926883" cy="52322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10002371" y="5646372"/>
              <a:ext cx="2280185" cy="5348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89" dirty="0"/>
                <a:t>Deep</a:t>
              </a:r>
              <a:r>
                <a:rPr lang="zh-CN" altLang="en-US" sz="2489" dirty="0"/>
                <a:t> </a:t>
              </a:r>
              <a:r>
                <a:rPr lang="en-US" altLang="zh-CN" sz="2489" dirty="0"/>
                <a:t>Net</a:t>
              </a:r>
              <a:endParaRPr lang="en-US" sz="2489" dirty="0"/>
            </a:p>
          </p:txBody>
        </p:sp>
      </p:grpSp>
      <p:sp>
        <p:nvSpPr>
          <p:cNvPr id="103" name="Right Arrow 102"/>
          <p:cNvSpPr/>
          <p:nvPr/>
        </p:nvSpPr>
        <p:spPr>
          <a:xfrm>
            <a:off x="8909913" y="6479496"/>
            <a:ext cx="699008" cy="79654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pic>
        <p:nvPicPr>
          <p:cNvPr id="2" name="Picture 1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6"/>
          <a:stretch/>
        </p:blipFill>
        <p:spPr>
          <a:xfrm>
            <a:off x="10407379" y="5820835"/>
            <a:ext cx="2243328" cy="2178597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grpSp>
        <p:nvGrpSpPr>
          <p:cNvPr id="33" name="Group 32"/>
          <p:cNvGrpSpPr/>
          <p:nvPr/>
        </p:nvGrpSpPr>
        <p:grpSpPr>
          <a:xfrm>
            <a:off x="409375" y="3020594"/>
            <a:ext cx="12241332" cy="2011860"/>
            <a:chOff x="460546" y="2797361"/>
            <a:chExt cx="13771499" cy="2263343"/>
          </a:xfrm>
        </p:grpSpPr>
        <p:sp>
          <p:nvSpPr>
            <p:cNvPr id="34" name="Right Arrow 33"/>
            <p:cNvSpPr/>
            <p:nvPr/>
          </p:nvSpPr>
          <p:spPr>
            <a:xfrm>
              <a:off x="1998605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6" name="Right Arrow 35"/>
            <p:cNvSpPr/>
            <p:nvPr/>
          </p:nvSpPr>
          <p:spPr>
            <a:xfrm>
              <a:off x="4252026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7" name="Right Arrow 36"/>
            <p:cNvSpPr/>
            <p:nvPr/>
          </p:nvSpPr>
          <p:spPr>
            <a:xfrm>
              <a:off x="6802043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8" name="Right Arrow 37"/>
            <p:cNvSpPr/>
            <p:nvPr/>
          </p:nvSpPr>
          <p:spPr>
            <a:xfrm>
              <a:off x="8768925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9" name="Right Arrow 38"/>
            <p:cNvSpPr/>
            <p:nvPr/>
          </p:nvSpPr>
          <p:spPr>
            <a:xfrm>
              <a:off x="11089537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pic>
          <p:nvPicPr>
            <p:cNvPr id="4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07688" y="2797361"/>
              <a:ext cx="2524357" cy="2040036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460546" y="3309548"/>
              <a:ext cx="1405193" cy="10271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333" dirty="0"/>
                <a:t>Cat</a:t>
              </a:r>
              <a:endParaRPr lang="en-US" sz="5333" dirty="0"/>
            </a:p>
          </p:txBody>
        </p:sp>
        <p:pic>
          <p:nvPicPr>
            <p:cNvPr id="42" name="Picture 6" descr="http://people.csail.mit.edu/junyanz/cat/teasers/Yan2017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7079" y="3209174"/>
              <a:ext cx="1474437" cy="12164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8" descr="http://people.csail.mit.edu/junyanz/cat/teasers/Zhou2005b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0180" y="3258306"/>
              <a:ext cx="1703842" cy="11181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59"/>
            <a:stretch/>
          </p:blipFill>
          <p:spPr>
            <a:xfrm>
              <a:off x="2616759" y="3142525"/>
              <a:ext cx="1407246" cy="1349708"/>
            </a:xfrm>
            <a:prstGeom prst="rect">
              <a:avLst/>
            </a:prstGeom>
          </p:spPr>
        </p:pic>
        <p:sp>
          <p:nvSpPr>
            <p:cNvPr id="45" name="TextBox 44"/>
            <p:cNvSpPr txBox="1"/>
            <p:nvPr/>
          </p:nvSpPr>
          <p:spPr>
            <a:xfrm>
              <a:off x="2235366" y="4402832"/>
              <a:ext cx="212834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Modeling</a:t>
              </a:r>
              <a:endParaRPr lang="en-US" sz="32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657928" y="4402832"/>
              <a:ext cx="212834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Texturing</a:t>
              </a:r>
              <a:endParaRPr lang="en-US" sz="3200" dirty="0"/>
            </a:p>
          </p:txBody>
        </p:sp>
        <p:pic>
          <p:nvPicPr>
            <p:cNvPr id="47" name="Picture 4" descr="http://www.pauldebevec.com/Probes/rnl_probe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16667" y1="65667" x2="19667" y2="74667"/>
                          <a14:foregroundMark x1="22667" y1="82333" x2="22667" y2="82333"/>
                          <a14:foregroundMark x1="80667" y1="17000" x2="80667" y2="17000"/>
                          <a14:foregroundMark x1="86667" y1="23333" x2="86667" y2="23333"/>
                          <a14:foregroundMark x1="70667" y1="8000" x2="70667" y2="8000"/>
                          <a14:foregroundMark x1="86667" y1="29667" x2="86667" y2="29667"/>
                          <a14:foregroundMark x1="93000" y1="28000" x2="93000" y2="28000"/>
                          <a14:foregroundMark x1="85333" y1="81000" x2="85333" y2="81000"/>
                          <a14:foregroundMark x1="83333" y1="85667" x2="83333" y2="85667"/>
                          <a14:foregroundMark x1="88333" y1="80333" x2="88333" y2="80333"/>
                          <a14:foregroundMark x1="95667" y1="67000" x2="95667" y2="67000"/>
                          <a14:foregroundMark x1="84667" y1="84333" x2="84667" y2="84333"/>
                          <a14:foregroundMark x1="93333" y1="73000" x2="93333" y2="73000"/>
                          <a14:foregroundMark x1="97000" y1="36333" x2="97000" y2="36333"/>
                          <a14:foregroundMark x1="89000" y1="20000" x2="89000" y2="20000"/>
                          <a14:foregroundMark x1="85000" y1="15000" x2="85000" y2="15000"/>
                          <a14:foregroundMark x1="98667" y1="46000" x2="98667" y2="46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0197" y="3257026"/>
              <a:ext cx="1120707" cy="1120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TextBox 47"/>
            <p:cNvSpPr txBox="1"/>
            <p:nvPr/>
          </p:nvSpPr>
          <p:spPr>
            <a:xfrm>
              <a:off x="6994042" y="4402832"/>
              <a:ext cx="187226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Lighting</a:t>
              </a:r>
              <a:endParaRPr lang="en-US" sz="32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942434" y="4402832"/>
              <a:ext cx="2359180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Rendering</a:t>
              </a:r>
              <a:endParaRPr lang="en-US" sz="3200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0539029" y="7934701"/>
            <a:ext cx="1980030" cy="475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89" dirty="0"/>
              <a:t>28x28</a:t>
            </a:r>
            <a:r>
              <a:rPr lang="zh-CN" altLang="en-US" sz="2489" dirty="0"/>
              <a:t> </a:t>
            </a:r>
            <a:r>
              <a:rPr lang="en-US" altLang="zh-CN" sz="2489" dirty="0"/>
              <a:t>pixels</a:t>
            </a:r>
            <a:endParaRPr lang="en-US" sz="2489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D0219B-AEFD-BB42-99EE-797155FF3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30547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ECE25-ED3F-FA4D-8059-BE4AE2DFB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5360" y="3831449"/>
            <a:ext cx="11054080" cy="2090703"/>
          </a:xfrm>
        </p:spPr>
        <p:txBody>
          <a:bodyPr/>
          <a:lstStyle/>
          <a:p>
            <a:r>
              <a:rPr lang="en-US" dirty="0"/>
              <a:t>HW1 (hints)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2285FE-1D0C-CC48-954B-44D42C745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305C8-88CC-7441-92B3-E09C3EB9022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292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38" name="Group 3238"/>
          <p:cNvGrpSpPr/>
          <p:nvPr/>
        </p:nvGrpSpPr>
        <p:grpSpPr>
          <a:xfrm>
            <a:off x="160246" y="2491742"/>
            <a:ext cx="4115287" cy="4164857"/>
            <a:chOff x="0" y="-6202"/>
            <a:chExt cx="7716161" cy="7809112"/>
          </a:xfrm>
        </p:grpSpPr>
        <p:sp>
          <p:nvSpPr>
            <p:cNvPr id="3236" name="Shape 3236"/>
            <p:cNvSpPr/>
            <p:nvPr/>
          </p:nvSpPr>
          <p:spPr>
            <a:xfrm>
              <a:off x="2926683" y="-6202"/>
              <a:ext cx="1779333" cy="10061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5600"/>
              </a:lvl1pPr>
            </a:lstStyle>
            <a:p>
              <a:pPr defTabSz="437950"/>
              <a:r>
                <a:rPr sz="2987">
                  <a:latin typeface="Helvetica Light"/>
                </a:rPr>
                <a:t>Input</a:t>
              </a:r>
            </a:p>
          </p:txBody>
        </p:sp>
        <p:pic>
          <p:nvPicPr>
            <p:cNvPr id="3237" name="Screen Shot 2017-01-11 at 2.36.35 AM-filtered.png"/>
            <p:cNvPicPr>
              <a:picLocks noChangeAspect="1"/>
            </p:cNvPicPr>
            <p:nvPr/>
          </p:nvPicPr>
          <p:blipFill>
            <a:blip r:embed="rId3"/>
            <a:srcRect l="4853" t="5484" r="4567" b="6574"/>
            <a:stretch>
              <a:fillRect/>
            </a:stretch>
          </p:blipFill>
          <p:spPr>
            <a:xfrm>
              <a:off x="0" y="1074488"/>
              <a:ext cx="7716161" cy="67284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241" name="Group 3241"/>
          <p:cNvGrpSpPr/>
          <p:nvPr/>
        </p:nvGrpSpPr>
        <p:grpSpPr>
          <a:xfrm>
            <a:off x="4471173" y="2491750"/>
            <a:ext cx="4157709" cy="4164811"/>
            <a:chOff x="0" y="-6200"/>
            <a:chExt cx="7795701" cy="7809024"/>
          </a:xfrm>
        </p:grpSpPr>
        <p:sp>
          <p:nvSpPr>
            <p:cNvPr id="3239" name="Shape 3239"/>
            <p:cNvSpPr/>
            <p:nvPr/>
          </p:nvSpPr>
          <p:spPr>
            <a:xfrm>
              <a:off x="2630421" y="-6200"/>
              <a:ext cx="2338379" cy="10061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5600"/>
              </a:lvl1pPr>
            </a:lstStyle>
            <a:p>
              <a:pPr defTabSz="437950"/>
              <a:r>
                <a:rPr sz="2987">
                  <a:latin typeface="Helvetica Light"/>
                </a:rPr>
                <a:t>Output</a:t>
              </a:r>
            </a:p>
          </p:txBody>
        </p:sp>
        <p:pic>
          <p:nvPicPr>
            <p:cNvPr id="3240" name="pasted-image.pd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001747"/>
              <a:ext cx="7795701" cy="68010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244" name="Group 3244"/>
          <p:cNvGrpSpPr/>
          <p:nvPr/>
        </p:nvGrpSpPr>
        <p:grpSpPr>
          <a:xfrm>
            <a:off x="8567326" y="2491755"/>
            <a:ext cx="4494281" cy="4396878"/>
            <a:chOff x="0" y="-6189"/>
            <a:chExt cx="8426773" cy="8244149"/>
          </a:xfrm>
        </p:grpSpPr>
        <p:pic>
          <p:nvPicPr>
            <p:cNvPr id="3242" name="Screen Shot 2017-01-11 at 2.36.35 AM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669469"/>
              <a:ext cx="8426773" cy="756849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243" name="Shape 3243"/>
            <p:cNvSpPr/>
            <p:nvPr/>
          </p:nvSpPr>
          <p:spPr>
            <a:xfrm>
              <a:off x="2104938" y="-6189"/>
              <a:ext cx="4216899" cy="10061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5600"/>
              </a:lvl1pPr>
            </a:lstStyle>
            <a:p>
              <a:pPr defTabSz="437950"/>
              <a:r>
                <a:rPr sz="2987">
                  <a:latin typeface="Helvetica Light"/>
                </a:rPr>
                <a:t>Ground truth</a:t>
              </a:r>
            </a:p>
          </p:txBody>
        </p:sp>
      </p:grpSp>
      <p:sp>
        <p:nvSpPr>
          <p:cNvPr id="3247" name="Shape 3247"/>
          <p:cNvSpPr/>
          <p:nvPr/>
        </p:nvSpPr>
        <p:spPr>
          <a:xfrm>
            <a:off x="1935517" y="1429846"/>
            <a:ext cx="9124264" cy="733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086" tIns="38086" rIns="38086" bIns="38086" anchor="ctr">
            <a:spAutoFit/>
          </a:bodyPr>
          <a:lstStyle>
            <a:lvl1pPr>
              <a:defRPr sz="8000"/>
            </a:lvl1pPr>
          </a:lstStyle>
          <a:p>
            <a:pPr defTabSz="437950"/>
            <a:r>
              <a:rPr lang="en-US" sz="4267" dirty="0">
                <a:latin typeface="Helvetica Light"/>
              </a:rPr>
              <a:t>Simple L2 regression doesn’t work </a:t>
            </a:r>
            <a:r>
              <a:rPr lang="en-US" sz="4267" dirty="0">
                <a:latin typeface="Helvetica Light"/>
                <a:sym typeface="Wingdings" panose="05000000000000000000" pitchFamily="2" charset="2"/>
              </a:rPr>
              <a:t></a:t>
            </a:r>
            <a:endParaRPr sz="4267" dirty="0">
              <a:latin typeface="Helvetica Ligh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51A3A16-2202-4F49-B054-BB2B94A2971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298238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4" grpId="0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ight Arrow 64"/>
          <p:cNvSpPr/>
          <p:nvPr/>
        </p:nvSpPr>
        <p:spPr>
          <a:xfrm>
            <a:off x="3645932" y="3455445"/>
            <a:ext cx="699008" cy="79654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66" name="Right Arrow 65"/>
          <p:cNvSpPr/>
          <p:nvPr/>
        </p:nvSpPr>
        <p:spPr>
          <a:xfrm>
            <a:off x="8639552" y="3455445"/>
            <a:ext cx="699008" cy="79654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pic>
        <p:nvPicPr>
          <p:cNvPr id="68" name="pasted-image-filtered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16" y="2764565"/>
            <a:ext cx="2178304" cy="2178304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24897" y="4914736"/>
                <a:ext cx="140775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Input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44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97" y="4914736"/>
                <a:ext cx="1407758" cy="584775"/>
              </a:xfrm>
              <a:prstGeom prst="rect">
                <a:avLst/>
              </a:prstGeom>
              <a:blipFill>
                <a:blip r:embed="rId4"/>
                <a:stretch>
                  <a:fillRect l="-10811" t="-12766" b="-34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3944" y="5695759"/>
                <a:ext cx="5358258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What is a good objective </a:t>
                </a:r>
                <a14:m>
                  <m:oMath xmlns:m="http://schemas.openxmlformats.org/officeDocument/2006/math">
                    <m:r>
                      <a:rPr lang="en-US" altLang="zh-CN" sz="3200" i="1" dirty="0">
                        <a:latin typeface="Cambria Math" charset="0"/>
                      </a:rPr>
                      <m:t>ℒ</m:t>
                    </m:r>
                  </m:oMath>
                </a14:m>
                <a:r>
                  <a:rPr lang="en-US" sz="3200" dirty="0"/>
                  <a:t>?</a:t>
                </a:r>
              </a:p>
              <a:p>
                <a:pPr marL="457200" indent="-457200" algn="l">
                  <a:buFontTx/>
                  <a:buChar char="-"/>
                </a:pPr>
                <a:r>
                  <a:rPr lang="en-US" sz="3200" dirty="0"/>
                  <a:t>Capture realism</a:t>
                </a:r>
              </a:p>
              <a:p>
                <a:pPr marL="457200" indent="-457200" algn="l">
                  <a:buFontTx/>
                  <a:buChar char="-"/>
                </a:pPr>
                <a:r>
                  <a:rPr lang="en-US" sz="3200" dirty="0"/>
                  <a:t>Task-agnostic</a:t>
                </a:r>
              </a:p>
              <a:p>
                <a:pPr marL="457200" indent="-457200" algn="l">
                  <a:buFontTx/>
                  <a:buChar char="-"/>
                </a:pPr>
                <a:r>
                  <a:rPr lang="en-US" sz="3200" dirty="0"/>
                  <a:t>Data-dependent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44" y="5695759"/>
                <a:ext cx="5358258" cy="2062103"/>
              </a:xfrm>
              <a:prstGeom prst="rect">
                <a:avLst/>
              </a:prstGeom>
              <a:blipFill>
                <a:blip r:embed="rId5"/>
                <a:stretch>
                  <a:fillRect l="-2128" t="-3659" r="-1655" b="-85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695738" y="5695759"/>
            <a:ext cx="36856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Problem Statement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5469050" y="2797077"/>
            <a:ext cx="2040508" cy="2113280"/>
            <a:chOff x="6275046" y="1991136"/>
            <a:chExt cx="2113406" cy="2377440"/>
          </a:xfrm>
        </p:grpSpPr>
        <p:grpSp>
          <p:nvGrpSpPr>
            <p:cNvPr id="34" name="Group 33"/>
            <p:cNvGrpSpPr/>
            <p:nvPr/>
          </p:nvGrpSpPr>
          <p:grpSpPr>
            <a:xfrm>
              <a:off x="6288275" y="1991136"/>
              <a:ext cx="2086951" cy="2377440"/>
              <a:chOff x="6288275" y="2025392"/>
              <a:chExt cx="2086951" cy="2377440"/>
            </a:xfrm>
          </p:grpSpPr>
          <p:sp>
            <p:nvSpPr>
              <p:cNvPr id="45" name="Rectangle 44"/>
              <p:cNvSpPr/>
              <p:nvPr/>
            </p:nvSpPr>
            <p:spPr>
              <a:xfrm flipH="1" flipV="1">
                <a:off x="7834825" y="2025392"/>
                <a:ext cx="540401" cy="2377440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 flipH="1" flipV="1">
                <a:off x="7061550" y="2025392"/>
                <a:ext cx="540401" cy="2377440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 flipH="1" flipV="1">
                <a:off x="6288275" y="2025392"/>
                <a:ext cx="540401" cy="2377440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6275046" y="2918246"/>
              <a:ext cx="2113406" cy="534811"/>
              <a:chOff x="10002371" y="5646372"/>
              <a:chExt cx="2280185" cy="534811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10179022" y="5646372"/>
                <a:ext cx="1926883" cy="52322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10002371" y="5646372"/>
                    <a:ext cx="2280185" cy="53481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2489" dirty="0"/>
                      <a:t>Generator</a:t>
                    </a:r>
                    <a14:m>
                      <m:oMath xmlns:m="http://schemas.openxmlformats.org/officeDocument/2006/math">
                        <m:r>
                          <a:rPr lang="zh-CN" altLang="en-US" sz="2489">
                            <a:latin typeface="Cambria Math" charset="0"/>
                          </a:rPr>
                          <m:t> </m:t>
                        </m:r>
                        <m:r>
                          <a:rPr lang="en-US" altLang="zh-CN" sz="2489" i="1">
                            <a:latin typeface="Cambria Math" charset="0"/>
                          </a:rPr>
                          <m:t>𝐺</m:t>
                        </m:r>
                      </m:oMath>
                    </a14:m>
                    <a:endParaRPr lang="en-US" sz="2489" dirty="0"/>
                  </a:p>
                </p:txBody>
              </p:sp>
            </mc:Choice>
            <mc:Fallback xmlns="">
              <p:sp>
                <p:nvSpPr>
                  <p:cNvPr id="41" name="TextBox 4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002371" y="5646372"/>
                    <a:ext cx="2280185" cy="534811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1235" t="-13158" b="-31579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48" name="TextBox 47"/>
          <p:cNvSpPr txBox="1"/>
          <p:nvPr/>
        </p:nvSpPr>
        <p:spPr>
          <a:xfrm>
            <a:off x="4582752" y="4914736"/>
            <a:ext cx="39164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/>
              <a:t>Learnable </a:t>
            </a:r>
            <a:r>
              <a:rPr lang="en-US" altLang="zh-CN" sz="3200"/>
              <a:t>rendering</a:t>
            </a:r>
            <a:endParaRPr lang="en-US" sz="3200" dirty="0"/>
          </a:p>
        </p:txBody>
      </p:sp>
      <p:sp>
        <p:nvSpPr>
          <p:cNvPr id="49" name="TextBox 48"/>
          <p:cNvSpPr txBox="1"/>
          <p:nvPr/>
        </p:nvSpPr>
        <p:spPr>
          <a:xfrm>
            <a:off x="728237" y="1548431"/>
            <a:ext cx="11548354" cy="967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689" dirty="0"/>
              <a:t>Loss functions for Image Synthesis</a:t>
            </a:r>
            <a:endParaRPr lang="en-US" sz="5689" dirty="0"/>
          </a:p>
        </p:txBody>
      </p:sp>
      <p:pic>
        <p:nvPicPr>
          <p:cNvPr id="51" name="pasted-image-enhanced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54" y="2764565"/>
            <a:ext cx="2182153" cy="2178304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9835106" y="4914736"/>
                <a:ext cx="364516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Output Image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dirty="0">
                        <a:latin typeface="Cambria Math" charset="0"/>
                      </a:rPr>
                      <m:t>G</m:t>
                    </m:r>
                    <m:r>
                      <a:rPr lang="en-US" sz="3200" i="1" dirty="0">
                        <a:latin typeface="Cambria Math" charset="0"/>
                      </a:rPr>
                      <m:t>(</m:t>
                    </m:r>
                    <m:r>
                      <a:rPr lang="en-US" sz="3200" i="1" dirty="0">
                        <a:latin typeface="Cambria Math" charset="0"/>
                      </a:rPr>
                      <m:t>𝑥</m:t>
                    </m:r>
                    <m:r>
                      <a:rPr lang="en-US" sz="3200" i="1" dirty="0">
                        <a:latin typeface="Cambria Math" charset="0"/>
                      </a:rPr>
                      <m:t>)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5106" y="4914736"/>
                <a:ext cx="3645165" cy="584775"/>
              </a:xfrm>
              <a:prstGeom prst="rect">
                <a:avLst/>
              </a:prstGeom>
              <a:blipFill>
                <a:blip r:embed="rId8"/>
                <a:stretch>
                  <a:fillRect l="-3819" t="-12766" r="-2083" b="-34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128" y="6952343"/>
            <a:ext cx="4928268" cy="1033347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9192724" y="7646635"/>
            <a:ext cx="1117614" cy="984581"/>
            <a:chOff x="10341655" y="6563072"/>
            <a:chExt cx="1256485" cy="1107654"/>
          </a:xfrm>
        </p:grpSpPr>
        <p:cxnSp>
          <p:nvCxnSpPr>
            <p:cNvPr id="58" name="Straight Connector 57"/>
            <p:cNvCxnSpPr/>
            <p:nvPr/>
          </p:nvCxnSpPr>
          <p:spPr>
            <a:xfrm>
              <a:off x="10820483" y="6563072"/>
              <a:ext cx="298818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10341655" y="7012854"/>
              <a:ext cx="1256485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Input</a:t>
              </a:r>
              <a:endParaRPr lang="en-US" sz="3200" dirty="0"/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flipV="1">
              <a:off x="10969892" y="6651204"/>
              <a:ext cx="0" cy="451138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10436615" y="7646635"/>
            <a:ext cx="2688557" cy="984581"/>
            <a:chOff x="11741193" y="6563072"/>
            <a:chExt cx="3024627" cy="1107654"/>
          </a:xfrm>
        </p:grpSpPr>
        <p:cxnSp>
          <p:nvCxnSpPr>
            <p:cNvPr id="59" name="Straight Connector 58"/>
            <p:cNvCxnSpPr/>
            <p:nvPr/>
          </p:nvCxnSpPr>
          <p:spPr>
            <a:xfrm>
              <a:off x="11768910" y="6563072"/>
              <a:ext cx="298818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11741193" y="7012854"/>
              <a:ext cx="3024627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Output</a:t>
              </a:r>
              <a:r>
                <a:rPr lang="zh-CN" altLang="en-US" sz="3200" dirty="0"/>
                <a:t> </a:t>
              </a:r>
              <a:r>
                <a:rPr lang="en-US" altLang="zh-CN" sz="3200" dirty="0"/>
                <a:t>image</a:t>
              </a:r>
              <a:endParaRPr lang="en-US" sz="3200" dirty="0"/>
            </a:p>
          </p:txBody>
        </p:sp>
        <p:cxnSp>
          <p:nvCxnSpPr>
            <p:cNvPr id="43" name="Straight Arrow Connector 42"/>
            <p:cNvCxnSpPr/>
            <p:nvPr/>
          </p:nvCxnSpPr>
          <p:spPr>
            <a:xfrm flipH="1" flipV="1">
              <a:off x="11918319" y="6651204"/>
              <a:ext cx="1168366" cy="451139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6960504" y="7645430"/>
            <a:ext cx="2195512" cy="985787"/>
            <a:chOff x="7830567" y="6561715"/>
            <a:chExt cx="2469951" cy="1109011"/>
          </a:xfrm>
        </p:grpSpPr>
        <p:sp>
          <p:nvSpPr>
            <p:cNvPr id="61" name="TextBox 60"/>
            <p:cNvSpPr txBox="1"/>
            <p:nvPr/>
          </p:nvSpPr>
          <p:spPr>
            <a:xfrm>
              <a:off x="7830567" y="7012854"/>
              <a:ext cx="2281635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Generator</a:t>
              </a:r>
              <a:endParaRPr lang="en-US" sz="3200" dirty="0"/>
            </a:p>
          </p:txBody>
        </p:sp>
        <p:cxnSp>
          <p:nvCxnSpPr>
            <p:cNvPr id="64" name="Straight Connector 63"/>
            <p:cNvCxnSpPr/>
            <p:nvPr/>
          </p:nvCxnSpPr>
          <p:spPr>
            <a:xfrm>
              <a:off x="10001700" y="6561715"/>
              <a:ext cx="298818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 flipV="1">
              <a:off x="9024005" y="6651204"/>
              <a:ext cx="1127104" cy="451138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7054817" y="6156942"/>
            <a:ext cx="2621230" cy="1471049"/>
            <a:chOff x="7936669" y="5410944"/>
            <a:chExt cx="2948884" cy="1654930"/>
          </a:xfrm>
        </p:grpSpPr>
        <p:sp>
          <p:nvSpPr>
            <p:cNvPr id="53" name="TextBox 52"/>
            <p:cNvSpPr txBox="1"/>
            <p:nvPr/>
          </p:nvSpPr>
          <p:spPr>
            <a:xfrm>
              <a:off x="7936669" y="5410944"/>
              <a:ext cx="2948884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Loss</a:t>
              </a:r>
              <a:r>
                <a:rPr lang="zh-CN" altLang="en-US" sz="3200" dirty="0"/>
                <a:t> </a:t>
              </a:r>
              <a:r>
                <a:rPr lang="en-US" altLang="zh-CN" sz="3200" dirty="0"/>
                <a:t>function</a:t>
              </a:r>
              <a:endParaRPr lang="en-US" sz="3200" dirty="0"/>
            </a:p>
          </p:txBody>
        </p:sp>
        <p:cxnSp>
          <p:nvCxnSpPr>
            <p:cNvPr id="54" name="Straight Connector 53"/>
            <p:cNvCxnSpPr/>
            <p:nvPr/>
          </p:nvCxnSpPr>
          <p:spPr>
            <a:xfrm>
              <a:off x="9222867" y="7065874"/>
              <a:ext cx="298818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>
              <a:off x="9411110" y="5900160"/>
              <a:ext cx="0" cy="36576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9EF1A4-4F9B-A044-B790-65913FC40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21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63900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2190976" y="1548431"/>
            <a:ext cx="8622874" cy="967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689" dirty="0"/>
              <a:t>Designing</a:t>
            </a:r>
            <a:r>
              <a:rPr lang="zh-CN" altLang="en-US" sz="5689" dirty="0"/>
              <a:t> </a:t>
            </a:r>
            <a:r>
              <a:rPr lang="en-US" altLang="zh-CN" sz="5689" dirty="0"/>
              <a:t>Loss</a:t>
            </a:r>
            <a:r>
              <a:rPr lang="zh-CN" altLang="en-US" sz="5689" dirty="0"/>
              <a:t> </a:t>
            </a:r>
            <a:r>
              <a:rPr lang="en-US" altLang="zh-CN" sz="5689" dirty="0"/>
              <a:t>Functions</a:t>
            </a:r>
            <a:endParaRPr lang="en-US" sz="5689" dirty="0"/>
          </a:p>
        </p:txBody>
      </p:sp>
      <p:sp>
        <p:nvSpPr>
          <p:cNvPr id="4" name="TextBox 3"/>
          <p:cNvSpPr txBox="1"/>
          <p:nvPr/>
        </p:nvSpPr>
        <p:spPr>
          <a:xfrm>
            <a:off x="588340" y="5967239"/>
            <a:ext cx="3534943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267" b="1" dirty="0"/>
              <a:t>L2</a:t>
            </a:r>
            <a:r>
              <a:rPr lang="zh-CN" altLang="en-US" sz="4267" b="1" dirty="0"/>
              <a:t> </a:t>
            </a:r>
            <a:r>
              <a:rPr lang="en-US" altLang="zh-CN" sz="4267" b="1" dirty="0"/>
              <a:t>regression</a:t>
            </a:r>
            <a:endParaRPr lang="en-US" sz="4267" b="1" dirty="0"/>
          </a:p>
        </p:txBody>
      </p:sp>
      <p:pic>
        <p:nvPicPr>
          <p:cNvPr id="42" name="pasted-image-enhanced.png"/>
          <p:cNvPicPr>
            <a:picLocks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532"/>
          <a:stretch/>
        </p:blipFill>
        <p:spPr>
          <a:xfrm>
            <a:off x="6304549" y="3020594"/>
            <a:ext cx="1731264" cy="1731264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grpSp>
        <p:nvGrpSpPr>
          <p:cNvPr id="2" name="Group 1"/>
          <p:cNvGrpSpPr/>
          <p:nvPr/>
        </p:nvGrpSpPr>
        <p:grpSpPr>
          <a:xfrm>
            <a:off x="1523341" y="2474431"/>
            <a:ext cx="1733974" cy="2704796"/>
            <a:chOff x="1713758" y="1412134"/>
            <a:chExt cx="1950721" cy="3042896"/>
          </a:xfrm>
        </p:grpSpPr>
        <p:pic>
          <p:nvPicPr>
            <p:cNvPr id="40" name="pasted-image-filtered.png"/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3758" y="2026568"/>
              <a:ext cx="1950721" cy="1947672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2389577" y="1412134"/>
                  <a:ext cx="599083" cy="7194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556">
                            <a:latin typeface="Cambria Math" panose="02040503050406030204" pitchFamily="18" charset="0"/>
                          </a:rPr>
                          <m:t>x</m:t>
                        </m:r>
                      </m:oMath>
                    </m:oMathPara>
                  </a14:m>
                  <a:endParaRPr lang="en-US" sz="3556" dirty="0"/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89577" y="1412134"/>
                  <a:ext cx="599083" cy="719476"/>
                </a:xfrm>
                <a:prstGeom prst="rect">
                  <a:avLst/>
                </a:prstGeom>
                <a:blipFill>
                  <a:blip r:embed="rId6"/>
                  <a:stretch>
                    <a:fillRect l="-23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3" name="TextBox 72"/>
            <p:cNvSpPr txBox="1"/>
            <p:nvPr/>
          </p:nvSpPr>
          <p:spPr>
            <a:xfrm>
              <a:off x="1714712" y="3920220"/>
              <a:ext cx="1948813" cy="534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89" dirty="0"/>
                <a:t>Input</a:t>
              </a:r>
              <a:endParaRPr lang="en-US" sz="2489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888419" y="2474431"/>
            <a:ext cx="2563522" cy="2704796"/>
            <a:chOff x="6624473" y="1412134"/>
            <a:chExt cx="2883963" cy="30428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7397221" y="1412134"/>
                  <a:ext cx="1338467" cy="7194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556"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lang="en-US" sz="3556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3556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3556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3556" dirty="0"/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97221" y="1412134"/>
                  <a:ext cx="1338467" cy="719476"/>
                </a:xfrm>
                <a:prstGeom prst="rect">
                  <a:avLst/>
                </a:prstGeom>
                <a:blipFill>
                  <a:blip r:embed="rId7"/>
                  <a:stretch>
                    <a:fillRect l="-4211" b="-211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4" name="TextBox 73"/>
            <p:cNvSpPr txBox="1"/>
            <p:nvPr/>
          </p:nvSpPr>
          <p:spPr>
            <a:xfrm>
              <a:off x="6624473" y="3920220"/>
              <a:ext cx="2883963" cy="53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489" dirty="0"/>
                <a:t>Predicted</a:t>
              </a:r>
              <a:r>
                <a:rPr lang="zh-CN" altLang="en-US" sz="2489" dirty="0"/>
                <a:t> </a:t>
              </a:r>
              <a:r>
                <a:rPr lang="en-US" altLang="zh-CN" sz="2489" dirty="0"/>
                <a:t>output</a:t>
              </a:r>
              <a:endParaRPr lang="en-US" sz="2489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527046" y="3155777"/>
            <a:ext cx="2130332" cy="1882352"/>
            <a:chOff x="3967927" y="2178649"/>
            <a:chExt cx="2396624" cy="2117646"/>
          </a:xfrm>
        </p:grpSpPr>
        <p:sp>
          <p:nvSpPr>
            <p:cNvPr id="44" name="Shape 3585"/>
            <p:cNvSpPr/>
            <p:nvPr/>
          </p:nvSpPr>
          <p:spPr>
            <a:xfrm>
              <a:off x="3967927" y="3000404"/>
              <a:ext cx="2396624" cy="1"/>
            </a:xfrm>
            <a:prstGeom prst="line">
              <a:avLst/>
            </a:prstGeom>
            <a:ln w="38100">
              <a:solidFill>
                <a:srgbClr val="000000"/>
              </a:solidFill>
              <a:miter lim="400000"/>
              <a:tailEnd type="stealth"/>
            </a:ln>
          </p:spPr>
          <p:txBody>
            <a:bodyPr lIns="38100" tIns="38100" rIns="38100" bIns="38100" anchor="ctr"/>
            <a:lstStyle/>
            <a:p>
              <a:pPr>
                <a:defRPr sz="3200"/>
              </a:pPr>
              <a:endParaRPr sz="1707"/>
            </a:p>
          </p:txBody>
        </p:sp>
        <p:grpSp>
          <p:nvGrpSpPr>
            <p:cNvPr id="60" name="Group 59"/>
            <p:cNvGrpSpPr/>
            <p:nvPr/>
          </p:nvGrpSpPr>
          <p:grpSpPr>
            <a:xfrm>
              <a:off x="4552552" y="2178649"/>
              <a:ext cx="1227374" cy="1643510"/>
              <a:chOff x="1698576" y="4100923"/>
              <a:chExt cx="2232248" cy="2395644"/>
            </a:xfrm>
          </p:grpSpPr>
          <p:grpSp>
            <p:nvGrpSpPr>
              <p:cNvPr id="67" name="Group 66"/>
              <p:cNvGrpSpPr/>
              <p:nvPr/>
            </p:nvGrpSpPr>
            <p:grpSpPr>
              <a:xfrm>
                <a:off x="1698576" y="4100923"/>
                <a:ext cx="2232248" cy="2395644"/>
                <a:chOff x="2343849" y="5126918"/>
                <a:chExt cx="909648" cy="1349561"/>
              </a:xfrm>
            </p:grpSpPr>
            <p:sp>
              <p:nvSpPr>
                <p:cNvPr id="70" name="Shape 3567"/>
                <p:cNvSpPr/>
                <p:nvPr/>
              </p:nvSpPr>
              <p:spPr>
                <a:xfrm rot="10800000">
                  <a:off x="2683219" y="5126918"/>
                  <a:ext cx="230906" cy="1349560"/>
                </a:xfrm>
                <a:prstGeom prst="rect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miter lim="400000"/>
                </a:ln>
              </p:spPr>
              <p:txBody>
                <a:bodyPr lIns="38100" tIns="38100" rIns="38100" bIns="38100" anchor="ctr"/>
                <a:lstStyle/>
                <a:p>
                  <a:pPr>
                    <a:defRPr sz="3200">
                      <a:solidFill>
                        <a:srgbClr val="FFFFFF"/>
                      </a:solidFill>
                    </a:defRPr>
                  </a:pPr>
                  <a:endParaRPr sz="1707"/>
                </a:p>
              </p:txBody>
            </p:sp>
            <p:sp>
              <p:nvSpPr>
                <p:cNvPr id="71" name="Shape 3568"/>
                <p:cNvSpPr/>
                <p:nvPr/>
              </p:nvSpPr>
              <p:spPr>
                <a:xfrm rot="10800000">
                  <a:off x="3022591" y="5126918"/>
                  <a:ext cx="230906" cy="1349560"/>
                </a:xfrm>
                <a:prstGeom prst="rect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miter lim="400000"/>
                </a:ln>
              </p:spPr>
              <p:txBody>
                <a:bodyPr lIns="38100" tIns="38100" rIns="38100" bIns="38100" anchor="ctr"/>
                <a:lstStyle/>
                <a:p>
                  <a:pPr>
                    <a:defRPr sz="3200">
                      <a:solidFill>
                        <a:srgbClr val="FFFFFF"/>
                      </a:solidFill>
                    </a:defRPr>
                  </a:pPr>
                  <a:endParaRPr sz="1707"/>
                </a:p>
              </p:txBody>
            </p:sp>
            <p:sp>
              <p:nvSpPr>
                <p:cNvPr id="72" name="Shape 3569"/>
                <p:cNvSpPr/>
                <p:nvPr/>
              </p:nvSpPr>
              <p:spPr>
                <a:xfrm rot="10800000">
                  <a:off x="2343849" y="5126919"/>
                  <a:ext cx="230906" cy="1349560"/>
                </a:xfrm>
                <a:prstGeom prst="rect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miter lim="400000"/>
                </a:ln>
              </p:spPr>
              <p:txBody>
                <a:bodyPr lIns="38100" tIns="38100" rIns="38100" bIns="38100" anchor="ctr"/>
                <a:lstStyle/>
                <a:p>
                  <a:pPr>
                    <a:defRPr sz="3200">
                      <a:solidFill>
                        <a:srgbClr val="FFFFFF"/>
                      </a:solidFill>
                    </a:defRPr>
                  </a:pPr>
                  <a:endParaRPr sz="1707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9" name="Rectangle 68"/>
                  <p:cNvSpPr/>
                  <p:nvPr/>
                </p:nvSpPr>
                <p:spPr>
                  <a:xfrm>
                    <a:off x="1967741" y="4754805"/>
                    <a:ext cx="1675051" cy="108788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en-US" altLang="zh-CN" sz="4445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oMath>
                      </m:oMathPara>
                    </a14:m>
                    <a:endParaRPr lang="en-US" sz="4445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9" name="Rectangle 6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67741" y="4754805"/>
                    <a:ext cx="1675051" cy="1087880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/>
                    </a:stretch>
                  </a:blipFill>
                  <a:ln w="28575">
                    <a:solidFill>
                      <a:schemeClr val="tx1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75" name="Shape 3565"/>
            <p:cNvSpPr/>
            <p:nvPr/>
          </p:nvSpPr>
          <p:spPr>
            <a:xfrm>
              <a:off x="4314142" y="3778797"/>
              <a:ext cx="1704193" cy="5174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8100" tIns="38100" rIns="38100" bIns="38100" anchor="ctr">
              <a:spAutoFit/>
            </a:bodyPr>
            <a:lstStyle/>
            <a:p>
              <a:r>
                <a:rPr sz="2489" dirty="0"/>
                <a:t>Generator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7922905" y="3298031"/>
                <a:ext cx="1119216" cy="11866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7111" i="1" dirty="0">
                          <a:latin typeface="Cambria Math" charset="0"/>
                        </a:rPr>
                        <m:t>−</m:t>
                      </m:r>
                    </m:oMath>
                  </m:oMathPara>
                </a14:m>
                <a:endParaRPr lang="en-US" sz="7111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2905" y="3298031"/>
                <a:ext cx="1119216" cy="1186607"/>
              </a:xfrm>
              <a:prstGeom prst="rect">
                <a:avLst/>
              </a:prstGeom>
              <a:blipFill>
                <a:blip r:embed="rId9"/>
                <a:stretch>
                  <a:fillRect l="-5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5382198" y="3161241"/>
                <a:ext cx="862736" cy="14602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8889">
                          <a:latin typeface="Cambria Math" charset="0"/>
                        </a:rPr>
                        <m:t>|</m:t>
                      </m:r>
                    </m:oMath>
                  </m:oMathPara>
                </a14:m>
                <a:endParaRPr lang="en-US" sz="8889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2198" y="3161241"/>
                <a:ext cx="862736" cy="1460272"/>
              </a:xfrm>
              <a:prstGeom prst="rect">
                <a:avLst/>
              </a:prstGeom>
              <a:blipFill>
                <a:blip r:embed="rId10"/>
                <a:stretch>
                  <a:fillRect l="-47826" r="-13043" b="-278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10534852" y="3161241"/>
                <a:ext cx="862736" cy="14602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8889" dirty="0">
                          <a:latin typeface="Cambria Math" charset="0"/>
                        </a:rPr>
                        <m:t>|</m:t>
                      </m:r>
                    </m:oMath>
                  </m:oMathPara>
                </a14:m>
                <a:endParaRPr lang="en-US" sz="8889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4852" y="3161241"/>
                <a:ext cx="862736" cy="1460272"/>
              </a:xfrm>
              <a:prstGeom prst="rect">
                <a:avLst/>
              </a:prstGeom>
              <a:blipFill>
                <a:blip r:embed="rId11"/>
                <a:stretch>
                  <a:fillRect l="-47826" r="-11594" b="-278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8926061" y="2490966"/>
            <a:ext cx="1748897" cy="2688261"/>
            <a:chOff x="10041818" y="1430736"/>
            <a:chExt cx="1967509" cy="3024294"/>
          </a:xfrm>
        </p:grpSpPr>
        <p:sp>
          <p:nvSpPr>
            <p:cNvPr id="79" name="TextBox 78"/>
            <p:cNvSpPr txBox="1"/>
            <p:nvPr/>
          </p:nvSpPr>
          <p:spPr>
            <a:xfrm>
              <a:off x="10203783" y="3920220"/>
              <a:ext cx="1805544" cy="53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489" dirty="0"/>
                <a:t>GT</a:t>
              </a:r>
              <a:r>
                <a:rPr lang="zh-CN" altLang="en-US" sz="2489" dirty="0"/>
                <a:t> </a:t>
              </a:r>
              <a:r>
                <a:rPr lang="en-US" altLang="zh-CN" sz="2489" dirty="0"/>
                <a:t>output</a:t>
              </a:r>
              <a:endParaRPr lang="en-US" sz="2489" dirty="0"/>
            </a:p>
          </p:txBody>
        </p:sp>
        <p:pic>
          <p:nvPicPr>
            <p:cNvPr id="80" name="pasted-image-enhanced.png"/>
            <p:cNvPicPr>
              <a:picLocks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1818" y="2026568"/>
              <a:ext cx="1947672" cy="1947672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/>
                <p:cNvSpPr txBox="1"/>
                <p:nvPr/>
              </p:nvSpPr>
              <p:spPr>
                <a:xfrm>
                  <a:off x="10711606" y="1430736"/>
                  <a:ext cx="608100" cy="7194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zh-CN" sz="3556">
                            <a:latin typeface="Cambria Math" charset="0"/>
                          </a:rPr>
                          <m:t>y</m:t>
                        </m:r>
                      </m:oMath>
                    </m:oMathPara>
                  </a14:m>
                  <a:endParaRPr lang="en-US" sz="3556" dirty="0"/>
                </a:p>
              </p:txBody>
            </p:sp>
          </mc:Choice>
          <mc:Fallback xmlns="">
            <p:sp>
              <p:nvSpPr>
                <p:cNvPr id="81" name="TextBox 8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11606" y="1430736"/>
                  <a:ext cx="608100" cy="719476"/>
                </a:xfrm>
                <a:prstGeom prst="rect">
                  <a:avLst/>
                </a:prstGeom>
                <a:blipFill>
                  <a:blip r:embed="rId13"/>
                  <a:stretch>
                    <a:fillRect l="-11364" b="-1372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C326C0CF-2485-7344-8C9F-CE0DB2D5E94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814" y="7069839"/>
            <a:ext cx="7808842" cy="1095485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8755F1-90FF-564E-80AF-080F9DDE5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22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8782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7" grpId="0"/>
      <p:bldP spid="7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9" name="Shape 3449"/>
          <p:cNvSpPr/>
          <p:nvPr/>
        </p:nvSpPr>
        <p:spPr>
          <a:xfrm>
            <a:off x="25489" y="2636572"/>
            <a:ext cx="3085781" cy="514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r>
              <a:rPr sz="2844" dirty="0"/>
              <a:t>Image colorization</a:t>
            </a:r>
          </a:p>
        </p:txBody>
      </p:sp>
      <p:sp>
        <p:nvSpPr>
          <p:cNvPr id="3451" name="Shape 3451"/>
          <p:cNvSpPr/>
          <p:nvPr/>
        </p:nvSpPr>
        <p:spPr>
          <a:xfrm>
            <a:off x="7933200" y="3904349"/>
            <a:ext cx="4095361" cy="7335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/>
          <a:p>
            <a:pPr algn="ctr"/>
            <a:r>
              <a:rPr lang="en-US" sz="4267" dirty="0"/>
              <a:t>L2 regression</a:t>
            </a:r>
            <a:endParaRPr sz="4267" dirty="0"/>
          </a:p>
        </p:txBody>
      </p:sp>
      <p:grpSp>
        <p:nvGrpSpPr>
          <p:cNvPr id="3" name="Group 2"/>
          <p:cNvGrpSpPr/>
          <p:nvPr/>
        </p:nvGrpSpPr>
        <p:grpSpPr>
          <a:xfrm>
            <a:off x="505348" y="6036719"/>
            <a:ext cx="6406731" cy="2024334"/>
            <a:chOff x="568517" y="5189668"/>
            <a:chExt cx="7207572" cy="2277376"/>
          </a:xfrm>
        </p:grpSpPr>
        <p:pic>
          <p:nvPicPr>
            <p:cNvPr id="3442" name="Screen Shot 2017-01-11 at 2.49.30 AM.png"/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3473" y="5189668"/>
              <a:ext cx="2642616" cy="227685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452" name="Screen Shot 2017-01-11 at 2.48.58 AM.png"/>
            <p:cNvPicPr>
              <a:picLocks noChangeAspect="1"/>
            </p:cNvPicPr>
            <p:nvPr/>
          </p:nvPicPr>
          <p:blipFill>
            <a:blip r:embed="rId4"/>
            <a:srcRect l="15736" r="6678"/>
            <a:stretch>
              <a:fillRect/>
            </a:stretch>
          </p:blipFill>
          <p:spPr>
            <a:xfrm>
              <a:off x="568517" y="5189668"/>
              <a:ext cx="2731727" cy="2277376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3457" name="Group 3457"/>
            <p:cNvGrpSpPr/>
            <p:nvPr/>
          </p:nvGrpSpPr>
          <p:grpSpPr>
            <a:xfrm>
              <a:off x="3358536" y="5669436"/>
              <a:ext cx="1694122" cy="1349560"/>
              <a:chOff x="0" y="0"/>
              <a:chExt cx="2823535" cy="2249265"/>
            </a:xfrm>
          </p:grpSpPr>
          <p:sp>
            <p:nvSpPr>
              <p:cNvPr id="3453" name="Shape 3453"/>
              <p:cNvSpPr/>
              <p:nvPr/>
            </p:nvSpPr>
            <p:spPr>
              <a:xfrm>
                <a:off x="0" y="1124632"/>
                <a:ext cx="2823536" cy="1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miter lim="400000"/>
                <a:tailEnd type="stealth" w="med" len="med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defRPr sz="3200"/>
                </a:pPr>
                <a:endParaRPr sz="1707"/>
              </a:p>
            </p:txBody>
          </p:sp>
          <p:sp>
            <p:nvSpPr>
              <p:cNvPr id="3454" name="Shape 3454"/>
              <p:cNvSpPr/>
              <p:nvPr/>
            </p:nvSpPr>
            <p:spPr>
              <a:xfrm rot="10800000">
                <a:off x="1219346" y="0"/>
                <a:ext cx="384844" cy="2249266"/>
              </a:xfrm>
              <a:prstGeom prst="rect">
                <a:avLst/>
              </a:prstGeom>
              <a:solidFill>
                <a:srgbClr val="FFFFFF"/>
              </a:solidFill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3455" name="Shape 3455"/>
              <p:cNvSpPr/>
              <p:nvPr/>
            </p:nvSpPr>
            <p:spPr>
              <a:xfrm rot="10800000">
                <a:off x="1784966" y="0"/>
                <a:ext cx="384844" cy="2249266"/>
              </a:xfrm>
              <a:prstGeom prst="rect">
                <a:avLst/>
              </a:prstGeom>
              <a:solidFill>
                <a:srgbClr val="FFFFFF"/>
              </a:solidFill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3456" name="Shape 3456"/>
              <p:cNvSpPr/>
              <p:nvPr/>
            </p:nvSpPr>
            <p:spPr>
              <a:xfrm rot="10800000">
                <a:off x="653729" y="0"/>
                <a:ext cx="384843" cy="2249266"/>
              </a:xfrm>
              <a:prstGeom prst="rect">
                <a:avLst/>
              </a:prstGeom>
              <a:solidFill>
                <a:srgbClr val="FFFFFF"/>
              </a:solidFill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</p:grpSp>
      </p:grpSp>
      <p:sp>
        <p:nvSpPr>
          <p:cNvPr id="3460" name="Shape 3460"/>
          <p:cNvSpPr/>
          <p:nvPr/>
        </p:nvSpPr>
        <p:spPr>
          <a:xfrm>
            <a:off x="131262" y="5492534"/>
            <a:ext cx="2760371" cy="514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r>
              <a:rPr sz="2844" dirty="0"/>
              <a:t>Super-resolution</a:t>
            </a:r>
          </a:p>
        </p:txBody>
      </p:sp>
      <p:sp>
        <p:nvSpPr>
          <p:cNvPr id="26" name="Shape 3451"/>
          <p:cNvSpPr/>
          <p:nvPr/>
        </p:nvSpPr>
        <p:spPr>
          <a:xfrm>
            <a:off x="7933200" y="6678964"/>
            <a:ext cx="4095361" cy="7335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/>
          <a:p>
            <a:pPr algn="ctr"/>
            <a:r>
              <a:rPr lang="en-US" sz="4267" dirty="0"/>
              <a:t>L2 regression</a:t>
            </a:r>
            <a:endParaRPr sz="4267" dirty="0"/>
          </a:p>
        </p:txBody>
      </p:sp>
      <p:grpSp>
        <p:nvGrpSpPr>
          <p:cNvPr id="36" name="Group 35"/>
          <p:cNvGrpSpPr/>
          <p:nvPr/>
        </p:nvGrpSpPr>
        <p:grpSpPr>
          <a:xfrm>
            <a:off x="393408" y="3089433"/>
            <a:ext cx="6520524" cy="2363431"/>
            <a:chOff x="442584" y="1580503"/>
            <a:chExt cx="7335590" cy="2658860"/>
          </a:xfrm>
        </p:grpSpPr>
        <p:pic>
          <p:nvPicPr>
            <p:cNvPr id="37" name="pasted-image.pdf"/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2406" y="1745694"/>
              <a:ext cx="2715768" cy="2365459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8" name="Screen Shot 2017-01-11 at 2.36.35 AM-filtered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2584" y="1580503"/>
              <a:ext cx="2960380" cy="265886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39" name="Group 3448"/>
            <p:cNvGrpSpPr/>
            <p:nvPr/>
          </p:nvGrpSpPr>
          <p:grpSpPr>
            <a:xfrm>
              <a:off x="3358536" y="2225709"/>
              <a:ext cx="1694122" cy="1349560"/>
              <a:chOff x="0" y="0"/>
              <a:chExt cx="2823535" cy="2249265"/>
            </a:xfrm>
          </p:grpSpPr>
          <p:sp>
            <p:nvSpPr>
              <p:cNvPr id="40" name="Shape 3444"/>
              <p:cNvSpPr/>
              <p:nvPr/>
            </p:nvSpPr>
            <p:spPr>
              <a:xfrm>
                <a:off x="0" y="1124632"/>
                <a:ext cx="2823536" cy="1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miter lim="400000"/>
                <a:tailEnd type="stealth" w="med" len="med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defRPr sz="3200"/>
                </a:pPr>
                <a:endParaRPr sz="1707"/>
              </a:p>
            </p:txBody>
          </p:sp>
          <p:sp>
            <p:nvSpPr>
              <p:cNvPr id="41" name="Shape 3445"/>
              <p:cNvSpPr/>
              <p:nvPr/>
            </p:nvSpPr>
            <p:spPr>
              <a:xfrm rot="10800000">
                <a:off x="1219346" y="0"/>
                <a:ext cx="384844" cy="2249266"/>
              </a:xfrm>
              <a:prstGeom prst="rect">
                <a:avLst/>
              </a:prstGeom>
              <a:solidFill>
                <a:srgbClr val="FFFFFF"/>
              </a:solidFill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42" name="Shape 3446"/>
              <p:cNvSpPr/>
              <p:nvPr/>
            </p:nvSpPr>
            <p:spPr>
              <a:xfrm rot="10800000">
                <a:off x="1784966" y="0"/>
                <a:ext cx="384844" cy="2249266"/>
              </a:xfrm>
              <a:prstGeom prst="rect">
                <a:avLst/>
              </a:prstGeom>
              <a:solidFill>
                <a:srgbClr val="FFFFFF"/>
              </a:solidFill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43" name="Shape 3447"/>
              <p:cNvSpPr/>
              <p:nvPr/>
            </p:nvSpPr>
            <p:spPr>
              <a:xfrm rot="10800000">
                <a:off x="653729" y="0"/>
                <a:ext cx="384843" cy="2249266"/>
              </a:xfrm>
              <a:prstGeom prst="rect">
                <a:avLst/>
              </a:prstGeom>
              <a:solidFill>
                <a:srgbClr val="FFFFFF"/>
              </a:solidFill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</p:grpSp>
      </p:grpSp>
      <p:sp>
        <p:nvSpPr>
          <p:cNvPr id="28" name="TextBox 27"/>
          <p:cNvSpPr txBox="1"/>
          <p:nvPr/>
        </p:nvSpPr>
        <p:spPr>
          <a:xfrm>
            <a:off x="2190975" y="1548431"/>
            <a:ext cx="8622874" cy="967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689" dirty="0"/>
              <a:t>Designing</a:t>
            </a:r>
            <a:r>
              <a:rPr lang="zh-CN" altLang="en-US" sz="5689" dirty="0"/>
              <a:t> </a:t>
            </a:r>
            <a:r>
              <a:rPr lang="en-US" altLang="zh-CN" sz="5689" dirty="0"/>
              <a:t>Loss</a:t>
            </a:r>
            <a:r>
              <a:rPr lang="zh-CN" altLang="en-US" sz="5689" dirty="0"/>
              <a:t> </a:t>
            </a:r>
            <a:r>
              <a:rPr lang="en-US" altLang="zh-CN" sz="5689" dirty="0"/>
              <a:t>Functions</a:t>
            </a:r>
            <a:endParaRPr lang="en-US" sz="5689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8BBD42-102B-8F4D-98F3-B20849BC8FA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45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9" name="Shape 3449"/>
          <p:cNvSpPr/>
          <p:nvPr/>
        </p:nvSpPr>
        <p:spPr>
          <a:xfrm>
            <a:off x="25489" y="2636572"/>
            <a:ext cx="3085781" cy="514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r>
              <a:rPr sz="2844" dirty="0"/>
              <a:t>Image colorization</a:t>
            </a:r>
          </a:p>
        </p:txBody>
      </p:sp>
      <p:pic>
        <p:nvPicPr>
          <p:cNvPr id="3442" name="Screen Shot 2017-01-11 at 2.49.30 AM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087" y="6036719"/>
            <a:ext cx="2348992" cy="2023872"/>
          </a:xfrm>
          <a:prstGeom prst="rect">
            <a:avLst/>
          </a:prstGeom>
          <a:ln w="12700">
            <a:miter lim="400000"/>
          </a:ln>
        </p:spPr>
      </p:pic>
      <p:pic>
        <p:nvPicPr>
          <p:cNvPr id="3452" name="Screen Shot 2017-01-11 at 2.48.58 AM.png"/>
          <p:cNvPicPr>
            <a:picLocks noChangeAspect="1"/>
          </p:cNvPicPr>
          <p:nvPr/>
        </p:nvPicPr>
        <p:blipFill>
          <a:blip r:embed="rId4"/>
          <a:srcRect l="15736" r="6678"/>
          <a:stretch>
            <a:fillRect/>
          </a:stretch>
        </p:blipFill>
        <p:spPr>
          <a:xfrm>
            <a:off x="505349" y="6036719"/>
            <a:ext cx="2428202" cy="202433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457" name="Group 3457"/>
          <p:cNvGrpSpPr/>
          <p:nvPr/>
        </p:nvGrpSpPr>
        <p:grpSpPr>
          <a:xfrm>
            <a:off x="2985365" y="6463180"/>
            <a:ext cx="1505886" cy="1199609"/>
            <a:chOff x="0" y="0"/>
            <a:chExt cx="2823535" cy="2249265"/>
          </a:xfrm>
        </p:grpSpPr>
        <p:sp>
          <p:nvSpPr>
            <p:cNvPr id="3453" name="Shape 3453"/>
            <p:cNvSpPr/>
            <p:nvPr/>
          </p:nvSpPr>
          <p:spPr>
            <a:xfrm>
              <a:off x="0" y="1124632"/>
              <a:ext cx="2823536" cy="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/>
              </a:pPr>
              <a:endParaRPr sz="1707"/>
            </a:p>
          </p:txBody>
        </p:sp>
        <p:sp>
          <p:nvSpPr>
            <p:cNvPr id="3454" name="Shape 3454"/>
            <p:cNvSpPr/>
            <p:nvPr/>
          </p:nvSpPr>
          <p:spPr>
            <a:xfrm rot="10800000">
              <a:off x="1219346" y="0"/>
              <a:ext cx="384844" cy="2249266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  <p:sp>
          <p:nvSpPr>
            <p:cNvPr id="3455" name="Shape 3455"/>
            <p:cNvSpPr/>
            <p:nvPr/>
          </p:nvSpPr>
          <p:spPr>
            <a:xfrm rot="10800000">
              <a:off x="1784966" y="0"/>
              <a:ext cx="384844" cy="2249266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  <p:sp>
          <p:nvSpPr>
            <p:cNvPr id="3456" name="Shape 3456"/>
            <p:cNvSpPr/>
            <p:nvPr/>
          </p:nvSpPr>
          <p:spPr>
            <a:xfrm rot="10800000">
              <a:off x="653729" y="0"/>
              <a:ext cx="384843" cy="2249266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</p:grpSp>
      <p:sp>
        <p:nvSpPr>
          <p:cNvPr id="3460" name="Shape 3460"/>
          <p:cNvSpPr/>
          <p:nvPr/>
        </p:nvSpPr>
        <p:spPr>
          <a:xfrm>
            <a:off x="131262" y="5492534"/>
            <a:ext cx="2760371" cy="514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r>
              <a:rPr sz="2844" dirty="0"/>
              <a:t>Super-resolution</a:t>
            </a:r>
          </a:p>
        </p:txBody>
      </p:sp>
      <p:pic>
        <p:nvPicPr>
          <p:cNvPr id="37" name="pasted-image.pdf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16" y="3236270"/>
            <a:ext cx="2414016" cy="210263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" name="Screen Shot 2017-01-11 at 2.36.35 AM-filter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408" y="3089433"/>
            <a:ext cx="2631449" cy="236343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9" name="Group 3448"/>
          <p:cNvGrpSpPr/>
          <p:nvPr/>
        </p:nvGrpSpPr>
        <p:grpSpPr>
          <a:xfrm>
            <a:off x="2985365" y="3662949"/>
            <a:ext cx="1505886" cy="1199609"/>
            <a:chOff x="0" y="0"/>
            <a:chExt cx="2823535" cy="2249265"/>
          </a:xfrm>
        </p:grpSpPr>
        <p:sp>
          <p:nvSpPr>
            <p:cNvPr id="40" name="Shape 3444"/>
            <p:cNvSpPr/>
            <p:nvPr/>
          </p:nvSpPr>
          <p:spPr>
            <a:xfrm>
              <a:off x="0" y="1124632"/>
              <a:ext cx="2823536" cy="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/>
              </a:pPr>
              <a:endParaRPr sz="1707"/>
            </a:p>
          </p:txBody>
        </p:sp>
        <p:sp>
          <p:nvSpPr>
            <p:cNvPr id="41" name="Shape 3445"/>
            <p:cNvSpPr/>
            <p:nvPr/>
          </p:nvSpPr>
          <p:spPr>
            <a:xfrm rot="10800000">
              <a:off x="1219346" y="0"/>
              <a:ext cx="384844" cy="2249266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  <p:sp>
          <p:nvSpPr>
            <p:cNvPr id="42" name="Shape 3446"/>
            <p:cNvSpPr/>
            <p:nvPr/>
          </p:nvSpPr>
          <p:spPr>
            <a:xfrm rot="10800000">
              <a:off x="1784966" y="0"/>
              <a:ext cx="384844" cy="2249266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  <p:sp>
          <p:nvSpPr>
            <p:cNvPr id="43" name="Shape 3447"/>
            <p:cNvSpPr/>
            <p:nvPr/>
          </p:nvSpPr>
          <p:spPr>
            <a:xfrm rot="10800000">
              <a:off x="653729" y="0"/>
              <a:ext cx="384843" cy="2249266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190975" y="1548431"/>
            <a:ext cx="8622874" cy="967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689" dirty="0"/>
              <a:t>Designing</a:t>
            </a:r>
            <a:r>
              <a:rPr lang="zh-CN" altLang="en-US" sz="5689" dirty="0"/>
              <a:t> </a:t>
            </a:r>
            <a:r>
              <a:rPr lang="en-US" altLang="zh-CN" sz="5689" dirty="0"/>
              <a:t>Loss</a:t>
            </a:r>
            <a:r>
              <a:rPr lang="zh-CN" altLang="en-US" sz="5689" dirty="0"/>
              <a:t> </a:t>
            </a:r>
            <a:r>
              <a:rPr lang="en-US" altLang="zh-CN" sz="5689" dirty="0"/>
              <a:t>Functions</a:t>
            </a:r>
            <a:endParaRPr lang="en-US" sz="5689" dirty="0"/>
          </a:p>
        </p:txBody>
      </p:sp>
      <p:sp>
        <p:nvSpPr>
          <p:cNvPr id="23" name="Shape 3461"/>
          <p:cNvSpPr/>
          <p:nvPr/>
        </p:nvSpPr>
        <p:spPr>
          <a:xfrm>
            <a:off x="2406225" y="5276328"/>
            <a:ext cx="2401298" cy="405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3600"/>
            </a:lvl1pPr>
          </a:lstStyle>
          <a:p>
            <a:pPr algn="ctr"/>
            <a:r>
              <a:rPr sz="2133" dirty="0"/>
              <a:t>[Zhang</a:t>
            </a:r>
            <a:r>
              <a:rPr lang="en-US" sz="2133" dirty="0"/>
              <a:t> et al. </a:t>
            </a:r>
            <a:r>
              <a:rPr sz="2133" dirty="0"/>
              <a:t>2016]</a:t>
            </a:r>
          </a:p>
        </p:txBody>
      </p:sp>
      <p:sp>
        <p:nvSpPr>
          <p:cNvPr id="24" name="Shape 3459"/>
          <p:cNvSpPr/>
          <p:nvPr/>
        </p:nvSpPr>
        <p:spPr>
          <a:xfrm>
            <a:off x="-31829" y="8046755"/>
            <a:ext cx="7846549" cy="733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anchor="ctr">
            <a:spAutoFit/>
          </a:bodyPr>
          <a:lstStyle>
            <a:lvl1pPr>
              <a:defRPr sz="3600"/>
            </a:lvl1pPr>
          </a:lstStyle>
          <a:p>
            <a:pPr algn="ctr"/>
            <a:r>
              <a:rPr lang="en-US" sz="2133" dirty="0"/>
              <a:t>[</a:t>
            </a:r>
            <a:r>
              <a:rPr lang="en-US" sz="2133" dirty="0" err="1"/>
              <a:t>Gatys</a:t>
            </a:r>
            <a:r>
              <a:rPr lang="en-US" sz="2133" dirty="0"/>
              <a:t> et al., 2016], </a:t>
            </a:r>
            <a:r>
              <a:rPr sz="2133" dirty="0"/>
              <a:t>[Johnson</a:t>
            </a:r>
            <a:r>
              <a:rPr lang="en-US" sz="2133" dirty="0"/>
              <a:t> et al. </a:t>
            </a:r>
            <a:r>
              <a:rPr sz="2133" dirty="0"/>
              <a:t>2016]</a:t>
            </a:r>
            <a:endParaRPr lang="en-US" sz="2133" dirty="0"/>
          </a:p>
          <a:p>
            <a:pPr algn="ctr"/>
            <a:r>
              <a:rPr lang="en-US" sz="2133" dirty="0"/>
              <a:t> [</a:t>
            </a:r>
            <a:r>
              <a:rPr lang="en-US" sz="2133" dirty="0" err="1"/>
              <a:t>Dosovitskiy</a:t>
            </a:r>
            <a:r>
              <a:rPr lang="en-US" sz="2133" dirty="0"/>
              <a:t> and </a:t>
            </a:r>
            <a:r>
              <a:rPr lang="en-US" sz="2133" dirty="0" err="1"/>
              <a:t>Brox</a:t>
            </a:r>
            <a:r>
              <a:rPr lang="en-US" sz="2133" dirty="0"/>
              <a:t>. 2016]</a:t>
            </a:r>
            <a:endParaRPr sz="2133" dirty="0"/>
          </a:p>
        </p:txBody>
      </p:sp>
      <p:sp>
        <p:nvSpPr>
          <p:cNvPr id="25" name="Shape 3451"/>
          <p:cNvSpPr/>
          <p:nvPr/>
        </p:nvSpPr>
        <p:spPr>
          <a:xfrm>
            <a:off x="7933200" y="3576151"/>
            <a:ext cx="4095361" cy="1389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/>
          <a:p>
            <a:r>
              <a:rPr lang="en-US" sz="2844" u="sng" dirty="0"/>
              <a:t>Classification Loss: </a:t>
            </a:r>
          </a:p>
          <a:p>
            <a:r>
              <a:rPr sz="2844" dirty="0"/>
              <a:t>Cross entropy objective, with colorfulness term</a:t>
            </a:r>
          </a:p>
        </p:txBody>
      </p:sp>
      <p:sp>
        <p:nvSpPr>
          <p:cNvPr id="27" name="Shape 3458"/>
          <p:cNvSpPr/>
          <p:nvPr/>
        </p:nvSpPr>
        <p:spPr>
          <a:xfrm>
            <a:off x="7933200" y="6353889"/>
            <a:ext cx="4095361" cy="1389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/>
          <a:p>
            <a:r>
              <a:rPr lang="en-US" sz="2844" u="sng" dirty="0"/>
              <a:t>Feature/Perceptual loss</a:t>
            </a:r>
          </a:p>
          <a:p>
            <a:r>
              <a:rPr sz="2844" dirty="0"/>
              <a:t>Deep feature covariance matching objective</a:t>
            </a:r>
          </a:p>
        </p:txBody>
      </p:sp>
      <p:pic>
        <p:nvPicPr>
          <p:cNvPr id="29" name="pasted-image.pdf"/>
          <p:cNvPicPr>
            <a:picLocks noChangeAspect="1"/>
          </p:cNvPicPr>
          <p:nvPr/>
        </p:nvPicPr>
        <p:blipFill rotWithShape="1">
          <a:blip r:embed="rId7"/>
          <a:srcRect l="1456" t="1163" r="1"/>
          <a:stretch/>
        </p:blipFill>
        <p:spPr>
          <a:xfrm>
            <a:off x="4499916" y="3236269"/>
            <a:ext cx="2405874" cy="2105152"/>
          </a:xfrm>
          <a:prstGeom prst="rect">
            <a:avLst/>
          </a:prstGeom>
          <a:ln w="12700">
            <a:miter lim="400000"/>
          </a:ln>
        </p:spPr>
      </p:pic>
      <p:pic>
        <p:nvPicPr>
          <p:cNvPr id="30" name="Screen Shot 2017-01-11 at 2.49.30 AM.png"/>
          <p:cNvPicPr>
            <a:picLocks noChangeAspect="1"/>
          </p:cNvPicPr>
          <p:nvPr/>
        </p:nvPicPr>
        <p:blipFill>
          <a:blip r:embed="rId8"/>
          <a:srcRect l="17628" r="7894"/>
          <a:stretch>
            <a:fillRect/>
          </a:stretch>
        </p:blipFill>
        <p:spPr>
          <a:xfrm>
            <a:off x="4563087" y="6036257"/>
            <a:ext cx="2350740" cy="2024334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3AD33E-1916-2346-A23E-9107695DDA8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18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11791" y="3598925"/>
            <a:ext cx="4291560" cy="995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956" dirty="0" err="1">
                <a:latin typeface="Helvetica Light" charset="0"/>
                <a:ea typeface="Helvetica Light" charset="0"/>
                <a:cs typeface="Helvetica Light" charset="0"/>
              </a:rPr>
              <a:t>Gatys</a:t>
            </a:r>
            <a:r>
              <a:rPr lang="en-US" sz="1956" dirty="0">
                <a:latin typeface="Helvetica Light" charset="0"/>
                <a:ea typeface="Helvetica Light" charset="0"/>
                <a:cs typeface="Helvetica Light" charset="0"/>
              </a:rPr>
              <a:t> et al. In CVPR, 2016.</a:t>
            </a:r>
          </a:p>
          <a:p>
            <a:pPr algn="ctr"/>
            <a:r>
              <a:rPr lang="en-US" sz="1956" dirty="0">
                <a:latin typeface="Helvetica Light" charset="0"/>
                <a:ea typeface="Helvetica Light" charset="0"/>
                <a:cs typeface="Helvetica Light" charset="0"/>
              </a:rPr>
              <a:t>Johnson et al. In ECCV, 2016. </a:t>
            </a:r>
          </a:p>
          <a:p>
            <a:pPr algn="ctr"/>
            <a:r>
              <a:rPr lang="en-US" sz="1956" dirty="0" err="1">
                <a:latin typeface="Helvetica Light" charset="0"/>
                <a:ea typeface="Helvetica Light" charset="0"/>
                <a:cs typeface="Helvetica Light" charset="0"/>
              </a:rPr>
              <a:t>Dosovitskiy</a:t>
            </a:r>
            <a:r>
              <a:rPr lang="en-US" sz="1956" dirty="0">
                <a:latin typeface="Helvetica Light" charset="0"/>
                <a:ea typeface="Helvetica Light" charset="0"/>
                <a:cs typeface="Helvetica Light" charset="0"/>
              </a:rPr>
              <a:t> and </a:t>
            </a:r>
            <a:r>
              <a:rPr lang="en-US" sz="1956" dirty="0" err="1">
                <a:latin typeface="Helvetica Light" charset="0"/>
                <a:ea typeface="Helvetica Light" charset="0"/>
                <a:cs typeface="Helvetica Light" charset="0"/>
              </a:rPr>
              <a:t>Brox</a:t>
            </a:r>
            <a:r>
              <a:rPr lang="en-US" sz="1956" dirty="0">
                <a:latin typeface="Helvetica Light" charset="0"/>
                <a:ea typeface="Helvetica Light" charset="0"/>
                <a:cs typeface="Helvetica Light" charset="0"/>
              </a:rPr>
              <a:t>. In NIPS, 2016.</a:t>
            </a:r>
          </a:p>
        </p:txBody>
      </p:sp>
      <p:sp>
        <p:nvSpPr>
          <p:cNvPr id="9" name="Rectangle 8"/>
          <p:cNvSpPr/>
          <p:nvPr/>
        </p:nvSpPr>
        <p:spPr>
          <a:xfrm>
            <a:off x="210225" y="6679780"/>
            <a:ext cx="3847528" cy="3933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956" dirty="0">
                <a:latin typeface="Helvetica Light" charset="0"/>
                <a:ea typeface="Helvetica Light" charset="0"/>
                <a:cs typeface="Helvetica Light" charset="0"/>
              </a:rPr>
              <a:t>Chen and </a:t>
            </a:r>
            <a:r>
              <a:rPr lang="en-US" sz="1956" dirty="0" err="1">
                <a:latin typeface="Helvetica Light" charset="0"/>
                <a:ea typeface="Helvetica Light" charset="0"/>
                <a:cs typeface="Helvetica Light" charset="0"/>
              </a:rPr>
              <a:t>Koltun</a:t>
            </a:r>
            <a:r>
              <a:rPr lang="en-US" sz="1956" dirty="0">
                <a:latin typeface="Helvetica Light" charset="0"/>
                <a:ea typeface="Helvetica Light" charset="0"/>
                <a:cs typeface="Helvetica Light" charset="0"/>
              </a:rPr>
              <a:t>. In ICCV, 2017.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4276453" y="2715265"/>
            <a:ext cx="8539038" cy="2752203"/>
            <a:chOff x="4009175" y="1402561"/>
            <a:chExt cx="8005348" cy="258019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09175" y="1402561"/>
              <a:ext cx="3440253" cy="25801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74270" y="1402561"/>
              <a:ext cx="3440253" cy="2580190"/>
            </a:xfrm>
            <a:prstGeom prst="rect">
              <a:avLst/>
            </a:prstGeom>
          </p:spPr>
        </p:pic>
        <p:sp>
          <p:nvSpPr>
            <p:cNvPr id="13" name="Right Arrow 12"/>
            <p:cNvSpPr/>
            <p:nvPr/>
          </p:nvSpPr>
          <p:spPr>
            <a:xfrm>
              <a:off x="7579357" y="2227448"/>
              <a:ext cx="864984" cy="930417"/>
            </a:xfrm>
            <a:prstGeom prst="rightArrow">
              <a:avLst>
                <a:gd name="adj1" fmla="val 49264"/>
                <a:gd name="adj2" fmla="val 46922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243285" y="5876577"/>
            <a:ext cx="8572207" cy="2000362"/>
            <a:chOff x="3326271" y="4250541"/>
            <a:chExt cx="8688252" cy="202744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5"/>
            <a:srcRect l="50121" b="50000"/>
            <a:stretch/>
          </p:blipFill>
          <p:spPr>
            <a:xfrm>
              <a:off x="8044405" y="4250541"/>
              <a:ext cx="3970118" cy="2027441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5"/>
            <a:srcRect r="50049" b="50000"/>
            <a:stretch/>
          </p:blipFill>
          <p:spPr>
            <a:xfrm>
              <a:off x="3326271" y="4250541"/>
              <a:ext cx="3975794" cy="2027441"/>
            </a:xfrm>
            <a:prstGeom prst="rect">
              <a:avLst/>
            </a:prstGeom>
          </p:spPr>
        </p:pic>
        <p:sp>
          <p:nvSpPr>
            <p:cNvPr id="14" name="Right Arrow 13"/>
            <p:cNvSpPr/>
            <p:nvPr/>
          </p:nvSpPr>
          <p:spPr>
            <a:xfrm>
              <a:off x="7395443" y="4939324"/>
              <a:ext cx="590309" cy="649874"/>
            </a:xfrm>
            <a:prstGeom prst="rightArrow">
              <a:avLst>
                <a:gd name="adj1" fmla="val 49264"/>
                <a:gd name="adj2" fmla="val 46922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C559DE8-C9E4-234E-93B8-E0437EAB95A9}"/>
              </a:ext>
            </a:extLst>
          </p:cNvPr>
          <p:cNvSpPr txBox="1"/>
          <p:nvPr/>
        </p:nvSpPr>
        <p:spPr>
          <a:xfrm>
            <a:off x="3489411" y="1548431"/>
            <a:ext cx="6026010" cy="967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689" dirty="0"/>
              <a:t>“Perceptual Loss”</a:t>
            </a:r>
            <a:endParaRPr lang="en-US" sz="5689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E842E2-F69D-164F-A6F7-71B6E95B6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25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376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689" dirty="0"/>
              <a:t>CNNs as a Perceptual Metric</a:t>
            </a:r>
          </a:p>
        </p:txBody>
      </p:sp>
      <p:grpSp>
        <p:nvGrpSpPr>
          <p:cNvPr id="5" name="Group 4"/>
          <p:cNvGrpSpPr/>
          <p:nvPr/>
        </p:nvGrpSpPr>
        <p:grpSpPr>
          <a:xfrm rot="16200000">
            <a:off x="9475937" y="4509987"/>
            <a:ext cx="2745292" cy="122532"/>
            <a:chOff x="3077654" y="4244211"/>
            <a:chExt cx="2048704" cy="91440"/>
          </a:xfrm>
        </p:grpSpPr>
        <p:sp>
          <p:nvSpPr>
            <p:cNvPr id="6" name="Rectangle 5"/>
            <p:cNvSpPr/>
            <p:nvPr/>
          </p:nvSpPr>
          <p:spPr>
            <a:xfrm>
              <a:off x="3386992" y="4244211"/>
              <a:ext cx="329184" cy="914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804047" y="4244211"/>
              <a:ext cx="493776" cy="914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077654" y="4244211"/>
              <a:ext cx="221467" cy="914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385694" y="4244211"/>
              <a:ext cx="740664" cy="914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</p:grpSp>
      <p:grpSp>
        <p:nvGrpSpPr>
          <p:cNvPr id="10" name="Group 9"/>
          <p:cNvGrpSpPr/>
          <p:nvPr/>
        </p:nvGrpSpPr>
        <p:grpSpPr>
          <a:xfrm rot="16200000">
            <a:off x="-326598" y="3766122"/>
            <a:ext cx="2745292" cy="1610266"/>
            <a:chOff x="525575" y="891996"/>
            <a:chExt cx="2048704" cy="1908585"/>
          </a:xfrm>
        </p:grpSpPr>
        <p:sp>
          <p:nvSpPr>
            <p:cNvPr id="11" name="Rectangle 10"/>
            <p:cNvSpPr/>
            <p:nvPr/>
          </p:nvSpPr>
          <p:spPr>
            <a:xfrm>
              <a:off x="834913" y="1369142"/>
              <a:ext cx="329184" cy="95429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251968" y="1607715"/>
              <a:ext cx="493776" cy="4771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25575" y="891996"/>
              <a:ext cx="221467" cy="190858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833615" y="1727002"/>
              <a:ext cx="740664" cy="2385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</p:grpSp>
      <p:grpSp>
        <p:nvGrpSpPr>
          <p:cNvPr id="15" name="Group 14"/>
          <p:cNvGrpSpPr/>
          <p:nvPr/>
        </p:nvGrpSpPr>
        <p:grpSpPr>
          <a:xfrm rot="16200000">
            <a:off x="4688968" y="3766122"/>
            <a:ext cx="2745292" cy="1610267"/>
            <a:chOff x="3077654" y="1965575"/>
            <a:chExt cx="2048704" cy="1908585"/>
          </a:xfrm>
        </p:grpSpPr>
        <p:sp>
          <p:nvSpPr>
            <p:cNvPr id="16" name="Rectangle 15"/>
            <p:cNvSpPr/>
            <p:nvPr/>
          </p:nvSpPr>
          <p:spPr>
            <a:xfrm>
              <a:off x="3386992" y="2442721"/>
              <a:ext cx="329184" cy="95429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804047" y="2681294"/>
              <a:ext cx="493776" cy="4771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077654" y="1965575"/>
              <a:ext cx="221467" cy="190858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385694" y="2800581"/>
              <a:ext cx="740664" cy="23857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</p:grpSp>
      <p:grpSp>
        <p:nvGrpSpPr>
          <p:cNvPr id="21" name="Group 20"/>
          <p:cNvGrpSpPr/>
          <p:nvPr/>
        </p:nvGrpSpPr>
        <p:grpSpPr>
          <a:xfrm rot="16200000">
            <a:off x="725372" y="4752787"/>
            <a:ext cx="636245" cy="633459"/>
            <a:chOff x="1913898" y="2187954"/>
            <a:chExt cx="474805" cy="472725"/>
          </a:xfrm>
        </p:grpSpPr>
        <p:sp>
          <p:nvSpPr>
            <p:cNvPr id="22" name="Rectangle 21"/>
            <p:cNvSpPr/>
            <p:nvPr/>
          </p:nvSpPr>
          <p:spPr>
            <a:xfrm>
              <a:off x="1913898" y="2187954"/>
              <a:ext cx="474805" cy="47272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987" baseline="-250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/>
                <p:cNvSpPr/>
                <p:nvPr/>
              </p:nvSpPr>
              <p:spPr>
                <a:xfrm rot="5400000">
                  <a:off x="1973742" y="2207078"/>
                  <a:ext cx="402564" cy="41194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987" i="1">
                            <a:latin typeface="Cambria Math" charset="0"/>
                          </a:rPr>
                          <m:t>𝐹</m:t>
                        </m:r>
                      </m:oMath>
                    </m:oMathPara>
                  </a14:m>
                  <a:endParaRPr lang="en-US" sz="2987" dirty="0"/>
                </a:p>
              </p:txBody>
            </p:sp>
          </mc:Choice>
          <mc:Fallback xmlns="">
            <p:sp>
              <p:nvSpPr>
                <p:cNvPr id="23" name="Rectangle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1973742" y="2207078"/>
                  <a:ext cx="402564" cy="411944"/>
                </a:xfrm>
                <a:prstGeom prst="rect">
                  <a:avLst/>
                </a:prstGeom>
                <a:blipFill>
                  <a:blip r:embed="rId2"/>
                  <a:stretch>
                    <a:fillRect l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4" name="Straight Connector 23"/>
          <p:cNvCxnSpPr>
            <a:stCxn id="18" idx="2"/>
          </p:cNvCxnSpPr>
          <p:nvPr/>
        </p:nvCxnSpPr>
        <p:spPr>
          <a:xfrm flipV="1">
            <a:off x="1851183" y="5795514"/>
            <a:ext cx="3405300" cy="4"/>
          </a:xfrm>
          <a:prstGeom prst="line">
            <a:avLst/>
          </a:prstGeom>
          <a:ln w="28575">
            <a:solidFill>
              <a:schemeClr val="accent1"/>
            </a:solidFill>
            <a:prstDash val="sys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2"/>
          </p:cNvCxnSpPr>
          <p:nvPr/>
        </p:nvCxnSpPr>
        <p:spPr>
          <a:xfrm>
            <a:off x="1448615" y="5308828"/>
            <a:ext cx="4210432" cy="0"/>
          </a:xfrm>
          <a:prstGeom prst="line">
            <a:avLst/>
          </a:prstGeom>
          <a:ln w="28575">
            <a:solidFill>
              <a:schemeClr val="accent1"/>
            </a:solidFill>
            <a:prstDash val="sys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9" idx="2"/>
          </p:cNvCxnSpPr>
          <p:nvPr/>
        </p:nvCxnSpPr>
        <p:spPr>
          <a:xfrm>
            <a:off x="1247332" y="4639691"/>
            <a:ext cx="4612998" cy="0"/>
          </a:xfrm>
          <a:prstGeom prst="line">
            <a:avLst/>
          </a:prstGeom>
          <a:ln w="28575">
            <a:solidFill>
              <a:schemeClr val="accent1"/>
            </a:solidFill>
            <a:prstDash val="sys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146690" y="3694859"/>
            <a:ext cx="4814283" cy="0"/>
          </a:xfrm>
          <a:prstGeom prst="line">
            <a:avLst/>
          </a:prstGeom>
          <a:ln w="28575">
            <a:solidFill>
              <a:schemeClr val="accent1"/>
            </a:solidFill>
            <a:prstDash val="sys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 rot="16200000">
            <a:off x="1662753" y="3766121"/>
            <a:ext cx="2745292" cy="1610266"/>
            <a:chOff x="525575" y="3051346"/>
            <a:chExt cx="2048704" cy="1908585"/>
          </a:xfrm>
        </p:grpSpPr>
        <p:sp>
          <p:nvSpPr>
            <p:cNvPr id="29" name="Rectangle 28"/>
            <p:cNvSpPr/>
            <p:nvPr/>
          </p:nvSpPr>
          <p:spPr>
            <a:xfrm>
              <a:off x="834913" y="3528492"/>
              <a:ext cx="329184" cy="95429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251968" y="3767065"/>
              <a:ext cx="493776" cy="4771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25575" y="3051346"/>
              <a:ext cx="221467" cy="190858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833615" y="3886352"/>
              <a:ext cx="740664" cy="2385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</p:grpSp>
      <p:grpSp>
        <p:nvGrpSpPr>
          <p:cNvPr id="34" name="Group 33"/>
          <p:cNvGrpSpPr/>
          <p:nvPr/>
        </p:nvGrpSpPr>
        <p:grpSpPr>
          <a:xfrm rot="16200000">
            <a:off x="2719835" y="4752792"/>
            <a:ext cx="636244" cy="633458"/>
            <a:chOff x="1913898" y="2187954"/>
            <a:chExt cx="474805" cy="472725"/>
          </a:xfrm>
        </p:grpSpPr>
        <p:sp>
          <p:nvSpPr>
            <p:cNvPr id="35" name="Rectangle 34"/>
            <p:cNvSpPr/>
            <p:nvPr/>
          </p:nvSpPr>
          <p:spPr>
            <a:xfrm>
              <a:off x="1913898" y="2187954"/>
              <a:ext cx="474805" cy="47272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987" baseline="-250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Rectangle 35"/>
                <p:cNvSpPr/>
                <p:nvPr/>
              </p:nvSpPr>
              <p:spPr>
                <a:xfrm rot="5400000">
                  <a:off x="1973740" y="2211553"/>
                  <a:ext cx="402565" cy="41194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987" i="1">
                            <a:latin typeface="Cambria Math" charset="0"/>
                          </a:rPr>
                          <m:t>𝐹</m:t>
                        </m:r>
                      </m:oMath>
                    </m:oMathPara>
                  </a14:m>
                  <a:endParaRPr lang="en-US" sz="2987" dirty="0"/>
                </a:p>
              </p:txBody>
            </p:sp>
          </mc:Choice>
          <mc:Fallback xmlns="">
            <p:sp>
              <p:nvSpPr>
                <p:cNvPr id="36" name="Rectangle 3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1973740" y="2211553"/>
                  <a:ext cx="402565" cy="411945"/>
                </a:xfrm>
                <a:prstGeom prst="rect">
                  <a:avLst/>
                </a:prstGeom>
                <a:blipFill>
                  <a:blip r:embed="rId3"/>
                  <a:stretch>
                    <a:fillRect l="-69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7" name="Rectangle 36"/>
          <p:cNvSpPr/>
          <p:nvPr/>
        </p:nvSpPr>
        <p:spPr>
          <a:xfrm>
            <a:off x="3543382" y="4188216"/>
            <a:ext cx="1899340" cy="86287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dirty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Normalize, Subtract</a:t>
            </a:r>
          </a:p>
        </p:txBody>
      </p:sp>
      <p:cxnSp>
        <p:nvCxnSpPr>
          <p:cNvPr id="38" name="Straight Connector 37"/>
          <p:cNvCxnSpPr/>
          <p:nvPr/>
        </p:nvCxnSpPr>
        <p:spPr>
          <a:xfrm>
            <a:off x="6866748" y="5795516"/>
            <a:ext cx="3920572" cy="0"/>
          </a:xfrm>
          <a:prstGeom prst="line">
            <a:avLst/>
          </a:prstGeom>
          <a:ln w="28575">
            <a:solidFill>
              <a:schemeClr val="accent1"/>
            </a:solidFill>
            <a:prstDash val="sys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6464182" y="5308826"/>
            <a:ext cx="4323137" cy="4"/>
          </a:xfrm>
          <a:prstGeom prst="line">
            <a:avLst/>
          </a:prstGeom>
          <a:ln w="28575">
            <a:solidFill>
              <a:schemeClr val="accent1"/>
            </a:solidFill>
            <a:prstDash val="sys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6262898" y="4639689"/>
            <a:ext cx="4524421" cy="4"/>
          </a:xfrm>
          <a:prstGeom prst="line">
            <a:avLst/>
          </a:prstGeom>
          <a:ln w="28575">
            <a:solidFill>
              <a:schemeClr val="accent1"/>
            </a:solidFill>
            <a:prstDash val="sys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6162256" y="3694858"/>
            <a:ext cx="4625062" cy="4"/>
          </a:xfrm>
          <a:prstGeom prst="line">
            <a:avLst/>
          </a:prstGeom>
          <a:ln w="28575">
            <a:solidFill>
              <a:schemeClr val="accent1"/>
            </a:solidFill>
            <a:prstDash val="sys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7593210" y="4191107"/>
            <a:ext cx="2702463" cy="85998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dirty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L</a:t>
            </a:r>
            <a:r>
              <a:rPr lang="en-US" sz="2133" baseline="-25000" dirty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2</a:t>
            </a:r>
            <a:r>
              <a:rPr lang="en-US" sz="2133" dirty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 norm,</a:t>
            </a:r>
          </a:p>
          <a:p>
            <a:pPr algn="ctr"/>
            <a:r>
              <a:rPr lang="en-US" sz="2133" dirty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Spatial average</a:t>
            </a:r>
          </a:p>
        </p:txBody>
      </p:sp>
      <p:sp>
        <p:nvSpPr>
          <p:cNvPr id="48" name="Rectangle 47"/>
          <p:cNvSpPr/>
          <p:nvPr/>
        </p:nvSpPr>
        <p:spPr>
          <a:xfrm rot="16200000">
            <a:off x="12372664" y="4733732"/>
            <a:ext cx="296769" cy="1225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93"/>
          </a:p>
        </p:txBody>
      </p:sp>
      <p:cxnSp>
        <p:nvCxnSpPr>
          <p:cNvPr id="49" name="Straight Connector 48"/>
          <p:cNvCxnSpPr/>
          <p:nvPr/>
        </p:nvCxnSpPr>
        <p:spPr>
          <a:xfrm>
            <a:off x="10922882" y="4794998"/>
            <a:ext cx="1536900" cy="0"/>
          </a:xfrm>
          <a:prstGeom prst="line">
            <a:avLst/>
          </a:prstGeom>
          <a:ln w="28575">
            <a:solidFill>
              <a:schemeClr val="accent1"/>
            </a:solidFill>
            <a:prstDash val="sys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449697" y="5883988"/>
                <a:ext cx="114486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697" y="5883988"/>
                <a:ext cx="1144865" cy="584775"/>
              </a:xfrm>
              <a:prstGeom prst="rect">
                <a:avLst/>
              </a:prstGeom>
              <a:blipFill>
                <a:blip r:embed="rId4"/>
                <a:stretch>
                  <a:fillRect l="-4396" b="-212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/>
              <p:cNvSpPr/>
              <p:nvPr/>
            </p:nvSpPr>
            <p:spPr>
              <a:xfrm>
                <a:off x="2795131" y="5883988"/>
                <a:ext cx="53469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1" name="Rectangle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5131" y="5883988"/>
                <a:ext cx="534698" cy="584775"/>
              </a:xfrm>
              <a:prstGeom prst="rect">
                <a:avLst/>
              </a:prstGeom>
              <a:blipFill>
                <a:blip r:embed="rId5"/>
                <a:stretch>
                  <a:fillRect l="-9302" b="-12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 52"/>
          <p:cNvSpPr/>
          <p:nvPr/>
        </p:nvSpPr>
        <p:spPr>
          <a:xfrm>
            <a:off x="11187160" y="4430001"/>
            <a:ext cx="891218" cy="73724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Avg</a:t>
            </a:r>
            <a:endParaRPr lang="en-US" sz="2133" dirty="0">
              <a:solidFill>
                <a:schemeClr val="tx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12244480" y="4910745"/>
                <a:ext cx="535605" cy="486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6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60" i="1">
                              <a:latin typeface="Cambria Math" charset="0"/>
                            </a:rPr>
                            <m:t>𝑑</m:t>
                          </m:r>
                        </m:e>
                        <m:sub>
                          <m:r>
                            <a:rPr lang="en-US" sz="2560" i="1">
                              <a:latin typeface="Cambria Math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560" dirty="0"/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4480" y="4910745"/>
                <a:ext cx="535605" cy="486287"/>
              </a:xfrm>
              <a:prstGeom prst="rect">
                <a:avLst/>
              </a:prstGeom>
              <a:blipFill>
                <a:blip r:embed="rId6"/>
                <a:stretch>
                  <a:fillRect l="-11628" b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Rectangle 63"/>
          <p:cNvSpPr/>
          <p:nvPr/>
        </p:nvSpPr>
        <p:spPr>
          <a:xfrm>
            <a:off x="479053" y="6654432"/>
            <a:ext cx="12046695" cy="120148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87" dirty="0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(1) How well do “perceptual losses” describe perception?</a:t>
            </a:r>
          </a:p>
          <a:p>
            <a:pPr algn="ctr"/>
            <a:r>
              <a:rPr lang="en-US" sz="2987" dirty="0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(2) Does it have to be the VGG network pre-trained on classification?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866815" y="8140446"/>
            <a:ext cx="11137985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133" i="1" dirty="0">
                <a:latin typeface="Helvetica Light" charset="0"/>
                <a:ea typeface="Helvetica Light" charset="0"/>
                <a:cs typeface="Helvetica Light" charset="0"/>
              </a:rPr>
              <a:t>c.f.  </a:t>
            </a:r>
            <a:r>
              <a:rPr lang="en-US" sz="2133" dirty="0" err="1">
                <a:latin typeface="Helvetica Light" charset="0"/>
                <a:ea typeface="Helvetica Light" charset="0"/>
                <a:cs typeface="Helvetica Light" charset="0"/>
              </a:rPr>
              <a:t>Gatys</a:t>
            </a:r>
            <a:r>
              <a:rPr lang="en-US" sz="2133" dirty="0">
                <a:latin typeface="Helvetica Light" charset="0"/>
                <a:ea typeface="Helvetica Light" charset="0"/>
                <a:cs typeface="Helvetica Light" charset="0"/>
              </a:rPr>
              <a:t> et al. CVPR 2016. Johnson et al. ECCV 2016. Dosovitskiy and Brox. NIPS 2016.</a:t>
            </a:r>
          </a:p>
        </p:txBody>
      </p:sp>
      <p:sp>
        <p:nvSpPr>
          <p:cNvPr id="3" name="Rectangle 2"/>
          <p:cNvSpPr/>
          <p:nvPr/>
        </p:nvSpPr>
        <p:spPr>
          <a:xfrm>
            <a:off x="594252" y="7247072"/>
            <a:ext cx="11816300" cy="488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93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FC2653-5038-E140-AB8A-96E62EE27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26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448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2" grpId="0" animBg="1"/>
      <p:bldP spid="48" grpId="0" animBg="1"/>
      <p:bldP spid="50" grpId="0"/>
      <p:bldP spid="51" grpId="0"/>
      <p:bldP spid="53" grpId="0" animBg="1"/>
      <p:bldP spid="54" grpId="0"/>
      <p:bldP spid="64" grpId="0" animBg="1"/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944" y="6532506"/>
            <a:ext cx="3518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Perceptual Loss</a:t>
            </a:r>
          </a:p>
        </p:txBody>
      </p:sp>
      <p:pic>
        <p:nvPicPr>
          <p:cNvPr id="42" name="pasted-image-enhanced.png"/>
          <p:cNvPicPr>
            <a:picLocks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532"/>
          <a:stretch/>
        </p:blipFill>
        <p:spPr>
          <a:xfrm>
            <a:off x="6304549" y="3020594"/>
            <a:ext cx="1731264" cy="1731264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grpSp>
        <p:nvGrpSpPr>
          <p:cNvPr id="2" name="Group 1"/>
          <p:cNvGrpSpPr/>
          <p:nvPr/>
        </p:nvGrpSpPr>
        <p:grpSpPr>
          <a:xfrm>
            <a:off x="473014" y="2474431"/>
            <a:ext cx="1733974" cy="2704796"/>
            <a:chOff x="1713758" y="1412134"/>
            <a:chExt cx="1950721" cy="3042896"/>
          </a:xfrm>
        </p:grpSpPr>
        <p:pic>
          <p:nvPicPr>
            <p:cNvPr id="40" name="pasted-image-filtered.png"/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3758" y="2026568"/>
              <a:ext cx="1950721" cy="1947672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2389577" y="1412134"/>
                  <a:ext cx="599083" cy="7194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556">
                            <a:latin typeface="Cambria Math" panose="02040503050406030204" pitchFamily="18" charset="0"/>
                          </a:rPr>
                          <m:t>x</m:t>
                        </m:r>
                      </m:oMath>
                    </m:oMathPara>
                  </a14:m>
                  <a:endParaRPr lang="en-US" sz="3556" dirty="0"/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89577" y="1412134"/>
                  <a:ext cx="599083" cy="719476"/>
                </a:xfrm>
                <a:prstGeom prst="rect">
                  <a:avLst/>
                </a:prstGeom>
                <a:blipFill>
                  <a:blip r:embed="rId6"/>
                  <a:stretch>
                    <a:fillRect l="-23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3" name="TextBox 72"/>
            <p:cNvSpPr txBox="1"/>
            <p:nvPr/>
          </p:nvSpPr>
          <p:spPr>
            <a:xfrm>
              <a:off x="1714712" y="3920220"/>
              <a:ext cx="1948813" cy="534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89" dirty="0"/>
                <a:t>Input</a:t>
              </a:r>
              <a:endParaRPr lang="en-US" sz="2489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888419" y="2474431"/>
            <a:ext cx="2563522" cy="2704796"/>
            <a:chOff x="6624473" y="1412134"/>
            <a:chExt cx="2883963" cy="30428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7397221" y="1412134"/>
                  <a:ext cx="1338467" cy="7194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556"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lang="en-US" sz="3556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3556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3556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3556" dirty="0"/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97221" y="1412134"/>
                  <a:ext cx="1338467" cy="719476"/>
                </a:xfrm>
                <a:prstGeom prst="rect">
                  <a:avLst/>
                </a:prstGeom>
                <a:blipFill>
                  <a:blip r:embed="rId7"/>
                  <a:stretch>
                    <a:fillRect l="-4211" b="-211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4" name="TextBox 73"/>
            <p:cNvSpPr txBox="1"/>
            <p:nvPr/>
          </p:nvSpPr>
          <p:spPr>
            <a:xfrm>
              <a:off x="6624473" y="3920220"/>
              <a:ext cx="2883963" cy="53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489" dirty="0"/>
                <a:t>Predicted</a:t>
              </a:r>
              <a:r>
                <a:rPr lang="zh-CN" altLang="en-US" sz="2489" dirty="0"/>
                <a:t> </a:t>
              </a:r>
              <a:r>
                <a:rPr lang="en-US" altLang="zh-CN" sz="2489" dirty="0"/>
                <a:t>output</a:t>
              </a:r>
              <a:endParaRPr lang="en-US" sz="2489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476719" y="3155777"/>
            <a:ext cx="2130332" cy="1882352"/>
            <a:chOff x="3967927" y="2178649"/>
            <a:chExt cx="2396624" cy="2117646"/>
          </a:xfrm>
        </p:grpSpPr>
        <p:sp>
          <p:nvSpPr>
            <p:cNvPr id="44" name="Shape 3585"/>
            <p:cNvSpPr/>
            <p:nvPr/>
          </p:nvSpPr>
          <p:spPr>
            <a:xfrm>
              <a:off x="3967927" y="3000404"/>
              <a:ext cx="2396624" cy="1"/>
            </a:xfrm>
            <a:prstGeom prst="line">
              <a:avLst/>
            </a:prstGeom>
            <a:ln w="38100">
              <a:solidFill>
                <a:srgbClr val="000000"/>
              </a:solidFill>
              <a:miter lim="400000"/>
              <a:tailEnd type="stealth"/>
            </a:ln>
          </p:spPr>
          <p:txBody>
            <a:bodyPr lIns="38100" tIns="38100" rIns="38100" bIns="38100" anchor="ctr"/>
            <a:lstStyle/>
            <a:p>
              <a:pPr>
                <a:defRPr sz="3200"/>
              </a:pPr>
              <a:endParaRPr sz="1707"/>
            </a:p>
          </p:txBody>
        </p:sp>
        <p:grpSp>
          <p:nvGrpSpPr>
            <p:cNvPr id="60" name="Group 59"/>
            <p:cNvGrpSpPr/>
            <p:nvPr/>
          </p:nvGrpSpPr>
          <p:grpSpPr>
            <a:xfrm>
              <a:off x="4552552" y="2178649"/>
              <a:ext cx="1227374" cy="1643510"/>
              <a:chOff x="1698576" y="4100923"/>
              <a:chExt cx="2232248" cy="2395644"/>
            </a:xfrm>
          </p:grpSpPr>
          <p:grpSp>
            <p:nvGrpSpPr>
              <p:cNvPr id="67" name="Group 66"/>
              <p:cNvGrpSpPr/>
              <p:nvPr/>
            </p:nvGrpSpPr>
            <p:grpSpPr>
              <a:xfrm>
                <a:off x="1698576" y="4100923"/>
                <a:ext cx="2232248" cy="2395644"/>
                <a:chOff x="2343849" y="5126918"/>
                <a:chExt cx="909648" cy="1349561"/>
              </a:xfrm>
            </p:grpSpPr>
            <p:sp>
              <p:nvSpPr>
                <p:cNvPr id="70" name="Shape 3567"/>
                <p:cNvSpPr/>
                <p:nvPr/>
              </p:nvSpPr>
              <p:spPr>
                <a:xfrm rot="10800000">
                  <a:off x="2683219" y="5126918"/>
                  <a:ext cx="230906" cy="1349560"/>
                </a:xfrm>
                <a:prstGeom prst="rect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miter lim="400000"/>
                </a:ln>
              </p:spPr>
              <p:txBody>
                <a:bodyPr lIns="38100" tIns="38100" rIns="38100" bIns="38100" anchor="ctr"/>
                <a:lstStyle/>
                <a:p>
                  <a:pPr>
                    <a:defRPr sz="3200">
                      <a:solidFill>
                        <a:srgbClr val="FFFFFF"/>
                      </a:solidFill>
                    </a:defRPr>
                  </a:pPr>
                  <a:endParaRPr sz="1707"/>
                </a:p>
              </p:txBody>
            </p:sp>
            <p:sp>
              <p:nvSpPr>
                <p:cNvPr id="71" name="Shape 3568"/>
                <p:cNvSpPr/>
                <p:nvPr/>
              </p:nvSpPr>
              <p:spPr>
                <a:xfrm rot="10800000">
                  <a:off x="3022591" y="5126918"/>
                  <a:ext cx="230906" cy="1349560"/>
                </a:xfrm>
                <a:prstGeom prst="rect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miter lim="400000"/>
                </a:ln>
              </p:spPr>
              <p:txBody>
                <a:bodyPr lIns="38100" tIns="38100" rIns="38100" bIns="38100" anchor="ctr"/>
                <a:lstStyle/>
                <a:p>
                  <a:pPr>
                    <a:defRPr sz="3200">
                      <a:solidFill>
                        <a:srgbClr val="FFFFFF"/>
                      </a:solidFill>
                    </a:defRPr>
                  </a:pPr>
                  <a:endParaRPr sz="1707"/>
                </a:p>
              </p:txBody>
            </p:sp>
            <p:sp>
              <p:nvSpPr>
                <p:cNvPr id="72" name="Shape 3569"/>
                <p:cNvSpPr/>
                <p:nvPr/>
              </p:nvSpPr>
              <p:spPr>
                <a:xfrm rot="10800000">
                  <a:off x="2343849" y="5126919"/>
                  <a:ext cx="230906" cy="1349560"/>
                </a:xfrm>
                <a:prstGeom prst="rect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miter lim="400000"/>
                </a:ln>
              </p:spPr>
              <p:txBody>
                <a:bodyPr lIns="38100" tIns="38100" rIns="38100" bIns="38100" anchor="ctr"/>
                <a:lstStyle/>
                <a:p>
                  <a:pPr>
                    <a:defRPr sz="3200">
                      <a:solidFill>
                        <a:srgbClr val="FFFFFF"/>
                      </a:solidFill>
                    </a:defRPr>
                  </a:pPr>
                  <a:endParaRPr sz="1707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9" name="Rectangle 68"/>
                  <p:cNvSpPr/>
                  <p:nvPr/>
                </p:nvSpPr>
                <p:spPr>
                  <a:xfrm>
                    <a:off x="1967741" y="4754805"/>
                    <a:ext cx="1675051" cy="108788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en-US" altLang="zh-CN" sz="4445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oMath>
                      </m:oMathPara>
                    </a14:m>
                    <a:endParaRPr lang="en-US" sz="4445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9" name="Rectangle 6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67741" y="4754805"/>
                    <a:ext cx="1675051" cy="1087880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/>
                    </a:stretch>
                  </a:blipFill>
                  <a:ln w="28575">
                    <a:solidFill>
                      <a:schemeClr val="tx1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75" name="Shape 3565"/>
            <p:cNvSpPr/>
            <p:nvPr/>
          </p:nvSpPr>
          <p:spPr>
            <a:xfrm>
              <a:off x="4314142" y="3778797"/>
              <a:ext cx="1704193" cy="5174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8100" tIns="38100" rIns="38100" bIns="38100" anchor="ctr">
              <a:spAutoFit/>
            </a:bodyPr>
            <a:lstStyle/>
            <a:p>
              <a:r>
                <a:rPr sz="2489" dirty="0"/>
                <a:t>Generator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8049051" y="3292923"/>
                <a:ext cx="2880789" cy="11866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7200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CN" sz="7111" i="1" dirty="0" smtClean="0">
                          <a:latin typeface="Cambria Math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7111" b="0" i="0" dirty="0" smtClean="0"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en-US" altLang="zh-CN" sz="7111" b="0" i="1" dirty="0" smtClean="0">
                          <a:latin typeface="Cambria Math" panose="02040503050406030204" pitchFamily="18" charset="0"/>
                        </a:rPr>
                        <m:t>(</m:t>
                      </m:r>
                    </m:oMath>
                  </m:oMathPara>
                </a14:m>
                <a:endParaRPr lang="en-US" sz="7111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9051" y="3292923"/>
                <a:ext cx="2880789" cy="1186607"/>
              </a:xfrm>
              <a:prstGeom prst="rect">
                <a:avLst/>
              </a:prstGeom>
              <a:blipFill>
                <a:blip r:embed="rId9"/>
                <a:stretch>
                  <a:fillRect l="-9211" r="-439" b="-27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4798280" y="3286062"/>
                <a:ext cx="1814920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7200" smtClean="0">
                          <a:latin typeface="Cambria Math" charset="0"/>
                        </a:rPr>
                        <m:t>|</m:t>
                      </m:r>
                      <m:r>
                        <m:rPr>
                          <m:sty m:val="p"/>
                        </m:rPr>
                        <a:rPr lang="en-US" altLang="zh-CN" sz="7200" b="0" i="0" smtClean="0"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en-US" altLang="zh-CN" sz="7200" b="0" i="0" smtClean="0">
                          <a:latin typeface="Cambria Math" panose="02040503050406030204" pitchFamily="18" charset="0"/>
                        </a:rPr>
                        <m:t>( </m:t>
                      </m:r>
                    </m:oMath>
                  </m:oMathPara>
                </a14:m>
                <a:endParaRPr lang="en-US" sz="7200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8280" y="3286062"/>
                <a:ext cx="1814920" cy="1200329"/>
              </a:xfrm>
              <a:prstGeom prst="rect">
                <a:avLst/>
              </a:prstGeom>
              <a:blipFill>
                <a:blip r:embed="rId10"/>
                <a:stretch>
                  <a:fillRect l="-17361" t="-4167" r="-5556" b="-29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12329805" y="3286062"/>
                <a:ext cx="1116011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7200" b="0" i="0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CN" sz="7200" dirty="0">
                          <a:latin typeface="Cambria Math" charset="0"/>
                        </a:rPr>
                        <m:t>|</m:t>
                      </m:r>
                    </m:oMath>
                  </m:oMathPara>
                </a14:m>
                <a:endParaRPr lang="en-US" sz="7200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29805" y="3286062"/>
                <a:ext cx="1116011" cy="1200329"/>
              </a:xfrm>
              <a:prstGeom prst="rect">
                <a:avLst/>
              </a:prstGeom>
              <a:blipFill>
                <a:blip r:embed="rId11"/>
                <a:stretch>
                  <a:fillRect l="-30682" r="-5682" b="-270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10612869" y="2462537"/>
            <a:ext cx="1748897" cy="2700618"/>
            <a:chOff x="10041818" y="1416834"/>
            <a:chExt cx="1967509" cy="3038196"/>
          </a:xfrm>
        </p:grpSpPr>
        <p:sp>
          <p:nvSpPr>
            <p:cNvPr id="79" name="TextBox 78"/>
            <p:cNvSpPr txBox="1"/>
            <p:nvPr/>
          </p:nvSpPr>
          <p:spPr>
            <a:xfrm>
              <a:off x="10203783" y="3920220"/>
              <a:ext cx="1805544" cy="53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489" dirty="0"/>
                <a:t>GT</a:t>
              </a:r>
              <a:r>
                <a:rPr lang="zh-CN" altLang="en-US" sz="2489" dirty="0"/>
                <a:t> </a:t>
              </a:r>
              <a:r>
                <a:rPr lang="en-US" altLang="zh-CN" sz="2489" dirty="0"/>
                <a:t>output</a:t>
              </a:r>
              <a:endParaRPr lang="en-US" sz="2489" dirty="0"/>
            </a:p>
          </p:txBody>
        </p:sp>
        <p:pic>
          <p:nvPicPr>
            <p:cNvPr id="80" name="pasted-image-enhanced.png"/>
            <p:cNvPicPr>
              <a:picLocks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1818" y="2026568"/>
              <a:ext cx="1947672" cy="1947672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/>
                <p:cNvSpPr txBox="1"/>
                <p:nvPr/>
              </p:nvSpPr>
              <p:spPr>
                <a:xfrm>
                  <a:off x="10711606" y="1416834"/>
                  <a:ext cx="608100" cy="7194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zh-CN" sz="3556">
                            <a:latin typeface="Cambria Math" charset="0"/>
                          </a:rPr>
                          <m:t>y</m:t>
                        </m:r>
                      </m:oMath>
                    </m:oMathPara>
                  </a14:m>
                  <a:endParaRPr lang="en-US" sz="3556" dirty="0"/>
                </a:p>
              </p:txBody>
            </p:sp>
          </mc:Choice>
          <mc:Fallback xmlns="">
            <p:sp>
              <p:nvSpPr>
                <p:cNvPr id="81" name="TextBox 8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11606" y="1416834"/>
                  <a:ext cx="608100" cy="719476"/>
                </a:xfrm>
                <a:prstGeom prst="rect">
                  <a:avLst/>
                </a:prstGeom>
                <a:blipFill>
                  <a:blip r:embed="rId13"/>
                  <a:stretch>
                    <a:fillRect l="-11628" b="-134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DDC0BAED-6488-DD42-8D6E-C1D8C197A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</p:spPr>
        <p:txBody>
          <a:bodyPr>
            <a:normAutofit/>
          </a:bodyPr>
          <a:lstStyle/>
          <a:p>
            <a:r>
              <a:rPr lang="en-US" sz="5689" dirty="0"/>
              <a:t>CNNs as a Perceptual Metric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0D2B00-EAD2-7D4F-B779-C3039ACBD920}"/>
              </a:ext>
            </a:extLst>
          </p:cNvPr>
          <p:cNvSpPr txBox="1"/>
          <p:nvPr/>
        </p:nvSpPr>
        <p:spPr>
          <a:xfrm>
            <a:off x="8556236" y="3683429"/>
            <a:ext cx="102657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44D5D1-2323-BA4B-92C7-1F879434917A}"/>
              </a:ext>
            </a:extLst>
          </p:cNvPr>
          <p:cNvSpPr txBox="1"/>
          <p:nvPr/>
        </p:nvSpPr>
        <p:spPr>
          <a:xfrm>
            <a:off x="1868311" y="5380604"/>
            <a:ext cx="9489777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F is a deep network (e.g., ImageNet classifier)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9FC4E23-AB86-1544-9FA5-ECD318FB729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742" y="7100983"/>
            <a:ext cx="10634877" cy="168634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8D8E0D2-EFF7-9245-A852-CD11686346E9}"/>
              </a:ext>
            </a:extLst>
          </p:cNvPr>
          <p:cNvSpPr txBox="1"/>
          <p:nvPr/>
        </p:nvSpPr>
        <p:spPr>
          <a:xfrm>
            <a:off x="4912707" y="6865021"/>
            <a:ext cx="92493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weight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BC9A207-74C0-F54F-A718-AAE356D8EC80}"/>
              </a:ext>
            </a:extLst>
          </p:cNvPr>
          <p:cNvSpPr txBox="1"/>
          <p:nvPr/>
        </p:nvSpPr>
        <p:spPr>
          <a:xfrm>
            <a:off x="5427177" y="8791552"/>
            <a:ext cx="5749972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The number of elements in the (</a:t>
            </a: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i</a:t>
            </a: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)-</a:t>
            </a: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th</a:t>
            </a: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layer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BE4E552-5F5C-9F43-8EAE-829F291CDD1B}"/>
              </a:ext>
            </a:extLst>
          </p:cNvPr>
          <p:cNvSpPr txBox="1"/>
          <p:nvPr/>
        </p:nvSpPr>
        <p:spPr>
          <a:xfrm>
            <a:off x="7106383" y="6955979"/>
            <a:ext cx="1489190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(</a:t>
            </a: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i</a:t>
            </a: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)-</a:t>
            </a: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th</a:t>
            </a: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layer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7C407B7-A0CC-DF43-A359-041A01C1F6B8}"/>
              </a:ext>
            </a:extLst>
          </p:cNvPr>
          <p:cNvCxnSpPr/>
          <p:nvPr/>
        </p:nvCxnSpPr>
        <p:spPr>
          <a:xfrm flipH="1">
            <a:off x="5276335" y="7292444"/>
            <a:ext cx="98854" cy="371695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F0AA394-AAEC-9C4A-BD52-E655C031ACAC}"/>
              </a:ext>
            </a:extLst>
          </p:cNvPr>
          <p:cNvCxnSpPr/>
          <p:nvPr/>
        </p:nvCxnSpPr>
        <p:spPr>
          <a:xfrm flipH="1" flipV="1">
            <a:off x="6318477" y="8538519"/>
            <a:ext cx="1861696" cy="248813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08A09B1-DAD3-0148-923B-738F2099707E}"/>
              </a:ext>
            </a:extLst>
          </p:cNvPr>
          <p:cNvCxnSpPr>
            <a:cxnSpLocks/>
          </p:cNvCxnSpPr>
          <p:nvPr/>
        </p:nvCxnSpPr>
        <p:spPr>
          <a:xfrm flipH="1">
            <a:off x="6898168" y="7336945"/>
            <a:ext cx="272012" cy="327194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A4C598-C900-3C44-AABF-8EC960436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27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9419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6" grpId="0"/>
      <p:bldP spid="77" grpId="0"/>
      <p:bldP spid="78" grpId="0"/>
      <p:bldP spid="11" grpId="0"/>
      <p:bldP spid="15" grpId="0"/>
      <p:bldP spid="41" grpId="0"/>
      <p:bldP spid="4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689" dirty="0"/>
              <a:t>What has a CNN Learned?</a:t>
            </a:r>
          </a:p>
        </p:txBody>
      </p:sp>
      <p:pic>
        <p:nvPicPr>
          <p:cNvPr id="33" name="Picture 32" descr="A picture containing text, crossword puzzle&#10;&#10;Description automatically generated">
            <a:extLst>
              <a:ext uri="{FF2B5EF4-FFF2-40B4-BE49-F238E27FC236}">
                <a16:creationId xmlns:a16="http://schemas.microsoft.com/office/drawing/2014/main" id="{BAE136B1-DB2E-484E-AFBC-E1F42C1E8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488" y="1895904"/>
            <a:ext cx="10579100" cy="707390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E28E90DA-F123-8A46-BCFB-50D5B3668CE8}"/>
              </a:ext>
            </a:extLst>
          </p:cNvPr>
          <p:cNvSpPr/>
          <p:nvPr/>
        </p:nvSpPr>
        <p:spPr>
          <a:xfrm>
            <a:off x="8958499" y="9309100"/>
            <a:ext cx="40463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956" dirty="0" err="1">
                <a:latin typeface="Helvetica Light" charset="0"/>
                <a:ea typeface="Helvetica Light" charset="0"/>
                <a:cs typeface="Helvetica Light" charset="0"/>
              </a:rPr>
              <a:t>Zeiler</a:t>
            </a:r>
            <a:r>
              <a:rPr lang="en-US" sz="1956" dirty="0">
                <a:latin typeface="Helvetica Light" charset="0"/>
                <a:ea typeface="Helvetica Light" charset="0"/>
                <a:cs typeface="Helvetica Light" charset="0"/>
              </a:rPr>
              <a:t> and </a:t>
            </a:r>
            <a:r>
              <a:rPr lang="en-US" sz="2000" dirty="0"/>
              <a:t>Fergus</a:t>
            </a:r>
            <a:r>
              <a:rPr lang="en-US" sz="1956" dirty="0">
                <a:latin typeface="Helvetica Light" charset="0"/>
                <a:ea typeface="Helvetica Light" charset="0"/>
                <a:cs typeface="Helvetica Light" charset="0"/>
              </a:rPr>
              <a:t>. In ECCV, 2014.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80D707-80E9-DA4D-A109-47C9CCFC1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28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102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689" dirty="0"/>
              <a:t>What has a CNN Learned?</a:t>
            </a: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EC495AAF-A355-2C42-828B-AC5475B7B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021" y="1998019"/>
            <a:ext cx="8648758" cy="487224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1D18F73-EBA4-684F-9BF7-DD275B728549}"/>
              </a:ext>
            </a:extLst>
          </p:cNvPr>
          <p:cNvSpPr/>
          <p:nvPr/>
        </p:nvSpPr>
        <p:spPr>
          <a:xfrm>
            <a:off x="8958499" y="9309100"/>
            <a:ext cx="40463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956" dirty="0" err="1">
                <a:latin typeface="Helvetica Light" charset="0"/>
                <a:ea typeface="Helvetica Light" charset="0"/>
                <a:cs typeface="Helvetica Light" charset="0"/>
              </a:rPr>
              <a:t>Zeiler</a:t>
            </a:r>
            <a:r>
              <a:rPr lang="en-US" sz="1956" dirty="0">
                <a:latin typeface="Helvetica Light" charset="0"/>
                <a:ea typeface="Helvetica Light" charset="0"/>
                <a:cs typeface="Helvetica Light" charset="0"/>
              </a:rPr>
              <a:t> and </a:t>
            </a:r>
            <a:r>
              <a:rPr lang="en-US" sz="2000" dirty="0"/>
              <a:t>Fergus</a:t>
            </a:r>
            <a:r>
              <a:rPr lang="en-US" sz="1956" dirty="0">
                <a:latin typeface="Helvetica Light" charset="0"/>
                <a:ea typeface="Helvetica Light" charset="0"/>
                <a:cs typeface="Helvetica Light" charset="0"/>
              </a:rPr>
              <a:t>. In ECCV, 2014.</a:t>
            </a:r>
          </a:p>
        </p:txBody>
      </p:sp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F3D8AE8B-64E9-6340-BEA4-AA0E304DF5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278" y="7067329"/>
            <a:ext cx="6299200" cy="20447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493765-052E-8B4A-BEBF-1E8815AC9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29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461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62" name="Picture 2" descr="C:\Documents and Settings\Derek Hoiem\My Documents\Classes\Spring10 - Computer Vision\figs\einstein.jpg">
            <a:extLst>
              <a:ext uri="{FF2B5EF4-FFF2-40B4-BE49-F238E27FC236}">
                <a16:creationId xmlns:a16="http://schemas.microsoft.com/office/drawing/2014/main" id="{805874C6-836C-2E40-AA3E-D4808CD2F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761" y="2059094"/>
            <a:ext cx="5161280" cy="661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63" name="Title 1">
            <a:extLst>
              <a:ext uri="{FF2B5EF4-FFF2-40B4-BE49-F238E27FC236}">
                <a16:creationId xmlns:a16="http://schemas.microsoft.com/office/drawing/2014/main" id="{54FB3450-6381-D44A-99EC-DDE50F00DCE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 sz="5404"/>
              <a:t>Template matching</a:t>
            </a:r>
          </a:p>
        </p:txBody>
      </p:sp>
      <p:sp>
        <p:nvSpPr>
          <p:cNvPr id="245764" name="Content Placeholder 2">
            <a:extLst>
              <a:ext uri="{FF2B5EF4-FFF2-40B4-BE49-F238E27FC236}">
                <a16:creationId xmlns:a16="http://schemas.microsoft.com/office/drawing/2014/main" id="{2D4710E1-3147-4340-9A75-3AC9562D3B2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58614" y="1408854"/>
            <a:ext cx="6610773" cy="7303912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</a:pPr>
            <a:endParaRPr lang="en-US" altLang="en-US" sz="4267" dirty="0"/>
          </a:p>
          <a:p>
            <a:pPr eaLnBrk="1" hangingPunct="1">
              <a:lnSpc>
                <a:spcPct val="90000"/>
              </a:lnSpc>
            </a:pPr>
            <a:endParaRPr lang="en-US" altLang="en-US" sz="4267" dirty="0"/>
          </a:p>
          <a:p>
            <a:pPr eaLnBrk="1" hangingPunct="1">
              <a:lnSpc>
                <a:spcPct val="90000"/>
              </a:lnSpc>
            </a:pPr>
            <a:r>
              <a:rPr lang="en-US" altLang="en-US" sz="4267" dirty="0"/>
              <a:t>Goal: find       in image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4267" dirty="0"/>
              <a:t>Main challenge: What is a good similarity or distance measure between two patches?</a:t>
            </a:r>
          </a:p>
          <a:p>
            <a:pPr lvl="1" eaLnBrk="1" hangingPunct="1">
              <a:lnSpc>
                <a:spcPct val="90000"/>
              </a:lnSpc>
              <a:spcBef>
                <a:spcPts val="2400"/>
              </a:spcBef>
            </a:pPr>
            <a:r>
              <a:rPr lang="en-US" altLang="en-US" sz="3800" dirty="0"/>
              <a:t>Correlation</a:t>
            </a:r>
          </a:p>
          <a:p>
            <a:pPr lvl="1" eaLnBrk="1" hangingPunct="1">
              <a:lnSpc>
                <a:spcPct val="90000"/>
              </a:lnSpc>
              <a:spcBef>
                <a:spcPts val="2400"/>
              </a:spcBef>
            </a:pPr>
            <a:r>
              <a:rPr lang="en-US" altLang="en-US" sz="3800" dirty="0"/>
              <a:t>Zero-mean correlation</a:t>
            </a:r>
          </a:p>
          <a:p>
            <a:pPr lvl="1" eaLnBrk="1" hangingPunct="1">
              <a:lnSpc>
                <a:spcPct val="90000"/>
              </a:lnSpc>
              <a:spcBef>
                <a:spcPts val="2400"/>
              </a:spcBef>
            </a:pPr>
            <a:r>
              <a:rPr lang="en-US" altLang="en-US" sz="3800" dirty="0"/>
              <a:t>Sum Square Difference</a:t>
            </a:r>
          </a:p>
          <a:p>
            <a:pPr lvl="1" eaLnBrk="1" hangingPunct="1">
              <a:lnSpc>
                <a:spcPct val="90000"/>
              </a:lnSpc>
              <a:spcBef>
                <a:spcPts val="2400"/>
              </a:spcBef>
            </a:pPr>
            <a:r>
              <a:rPr lang="en-US" altLang="en-US" sz="3800" dirty="0"/>
              <a:t>Normalized Cross Correlation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3129" dirty="0"/>
          </a:p>
        </p:txBody>
      </p:sp>
      <p:pic>
        <p:nvPicPr>
          <p:cNvPr id="245765" name="Picture 1" descr="C:\Documents and Settings\Derek Hoiem\My Documents\Classes\Spring10 - Computer Vision\figs\eyefil.png">
            <a:extLst>
              <a:ext uri="{FF2B5EF4-FFF2-40B4-BE49-F238E27FC236}">
                <a16:creationId xmlns:a16="http://schemas.microsoft.com/office/drawing/2014/main" id="{0C5AA497-92B6-BE4A-B3DE-72CB4CD05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070" y="2999288"/>
            <a:ext cx="4064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66" name="Text Box 6">
            <a:extLst>
              <a:ext uri="{FF2B5EF4-FFF2-40B4-BE49-F238E27FC236}">
                <a16:creationId xmlns:a16="http://schemas.microsoft.com/office/drawing/2014/main" id="{93FB8C1C-500D-FC4E-9609-A0F3774E56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2819" y="9267313"/>
            <a:ext cx="3021981" cy="48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en-US" sz="256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Side by Derek </a:t>
            </a:r>
            <a:r>
              <a:rPr lang="en-US" altLang="en-US" sz="256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Hoiem</a:t>
            </a:r>
            <a:endParaRPr lang="en-US" altLang="en-US" sz="256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A2A64B-A70C-2B4D-A9CC-A69042AEF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5EFC-6D8E-5C41-8126-FE1C14410A66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03105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689" dirty="0"/>
              <a:t>CNNs as a Perceptual Metric</a:t>
            </a:r>
          </a:p>
        </p:txBody>
      </p:sp>
      <p:grpSp>
        <p:nvGrpSpPr>
          <p:cNvPr id="5" name="Group 4"/>
          <p:cNvGrpSpPr/>
          <p:nvPr/>
        </p:nvGrpSpPr>
        <p:grpSpPr>
          <a:xfrm rot="16200000">
            <a:off x="9475937" y="4509987"/>
            <a:ext cx="2745292" cy="122532"/>
            <a:chOff x="3077654" y="4244211"/>
            <a:chExt cx="2048704" cy="91440"/>
          </a:xfrm>
        </p:grpSpPr>
        <p:sp>
          <p:nvSpPr>
            <p:cNvPr id="6" name="Rectangle 5"/>
            <p:cNvSpPr/>
            <p:nvPr/>
          </p:nvSpPr>
          <p:spPr>
            <a:xfrm>
              <a:off x="3386992" y="4244211"/>
              <a:ext cx="329184" cy="914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804047" y="4244211"/>
              <a:ext cx="493776" cy="914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077654" y="4244211"/>
              <a:ext cx="221467" cy="914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385694" y="4244211"/>
              <a:ext cx="740664" cy="914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</p:grpSp>
      <p:grpSp>
        <p:nvGrpSpPr>
          <p:cNvPr id="10" name="Group 9"/>
          <p:cNvGrpSpPr/>
          <p:nvPr/>
        </p:nvGrpSpPr>
        <p:grpSpPr>
          <a:xfrm rot="16200000">
            <a:off x="-326598" y="3766122"/>
            <a:ext cx="2745292" cy="1610266"/>
            <a:chOff x="525575" y="891996"/>
            <a:chExt cx="2048704" cy="1908585"/>
          </a:xfrm>
        </p:grpSpPr>
        <p:sp>
          <p:nvSpPr>
            <p:cNvPr id="11" name="Rectangle 10"/>
            <p:cNvSpPr/>
            <p:nvPr/>
          </p:nvSpPr>
          <p:spPr>
            <a:xfrm>
              <a:off x="834913" y="1369142"/>
              <a:ext cx="329184" cy="95429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251968" y="1607715"/>
              <a:ext cx="493776" cy="4771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25575" y="891996"/>
              <a:ext cx="221467" cy="190858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833615" y="1727002"/>
              <a:ext cx="740664" cy="2385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</p:grpSp>
      <p:grpSp>
        <p:nvGrpSpPr>
          <p:cNvPr id="15" name="Group 14"/>
          <p:cNvGrpSpPr/>
          <p:nvPr/>
        </p:nvGrpSpPr>
        <p:grpSpPr>
          <a:xfrm rot="16200000">
            <a:off x="4688968" y="3766122"/>
            <a:ext cx="2745292" cy="1610267"/>
            <a:chOff x="3077654" y="1965575"/>
            <a:chExt cx="2048704" cy="1908585"/>
          </a:xfrm>
        </p:grpSpPr>
        <p:sp>
          <p:nvSpPr>
            <p:cNvPr id="16" name="Rectangle 15"/>
            <p:cNvSpPr/>
            <p:nvPr/>
          </p:nvSpPr>
          <p:spPr>
            <a:xfrm>
              <a:off x="3386992" y="2442721"/>
              <a:ext cx="329184" cy="95429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804047" y="2681294"/>
              <a:ext cx="493776" cy="4771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077654" y="1965575"/>
              <a:ext cx="221467" cy="190858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385694" y="2800581"/>
              <a:ext cx="740664" cy="23857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</p:grpSp>
      <p:grpSp>
        <p:nvGrpSpPr>
          <p:cNvPr id="21" name="Group 20"/>
          <p:cNvGrpSpPr/>
          <p:nvPr/>
        </p:nvGrpSpPr>
        <p:grpSpPr>
          <a:xfrm rot="16200000">
            <a:off x="725372" y="4752787"/>
            <a:ext cx="636245" cy="633459"/>
            <a:chOff x="1913898" y="2187954"/>
            <a:chExt cx="474805" cy="472725"/>
          </a:xfrm>
        </p:grpSpPr>
        <p:sp>
          <p:nvSpPr>
            <p:cNvPr id="22" name="Rectangle 21"/>
            <p:cNvSpPr/>
            <p:nvPr/>
          </p:nvSpPr>
          <p:spPr>
            <a:xfrm>
              <a:off x="1913898" y="2187954"/>
              <a:ext cx="474805" cy="47272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987" baseline="-250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/>
                <p:cNvSpPr/>
                <p:nvPr/>
              </p:nvSpPr>
              <p:spPr>
                <a:xfrm rot="5400000">
                  <a:off x="1973742" y="2207078"/>
                  <a:ext cx="402564" cy="41194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987" i="1">
                            <a:latin typeface="Cambria Math" charset="0"/>
                          </a:rPr>
                          <m:t>𝐹</m:t>
                        </m:r>
                      </m:oMath>
                    </m:oMathPara>
                  </a14:m>
                  <a:endParaRPr lang="en-US" sz="2987" dirty="0"/>
                </a:p>
              </p:txBody>
            </p:sp>
          </mc:Choice>
          <mc:Fallback xmlns="">
            <p:sp>
              <p:nvSpPr>
                <p:cNvPr id="23" name="Rectangle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1973742" y="2207078"/>
                  <a:ext cx="402564" cy="411944"/>
                </a:xfrm>
                <a:prstGeom prst="rect">
                  <a:avLst/>
                </a:prstGeom>
                <a:blipFill>
                  <a:blip r:embed="rId2"/>
                  <a:stretch>
                    <a:fillRect l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4" name="Straight Connector 23"/>
          <p:cNvCxnSpPr>
            <a:stCxn id="18" idx="2"/>
          </p:cNvCxnSpPr>
          <p:nvPr/>
        </p:nvCxnSpPr>
        <p:spPr>
          <a:xfrm flipV="1">
            <a:off x="1851183" y="5795514"/>
            <a:ext cx="3405300" cy="4"/>
          </a:xfrm>
          <a:prstGeom prst="line">
            <a:avLst/>
          </a:prstGeom>
          <a:ln w="28575">
            <a:solidFill>
              <a:schemeClr val="accent1"/>
            </a:solidFill>
            <a:prstDash val="sys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2"/>
          </p:cNvCxnSpPr>
          <p:nvPr/>
        </p:nvCxnSpPr>
        <p:spPr>
          <a:xfrm>
            <a:off x="1448615" y="5308828"/>
            <a:ext cx="4210432" cy="0"/>
          </a:xfrm>
          <a:prstGeom prst="line">
            <a:avLst/>
          </a:prstGeom>
          <a:ln w="28575">
            <a:solidFill>
              <a:schemeClr val="accent1"/>
            </a:solidFill>
            <a:prstDash val="sys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9" idx="2"/>
          </p:cNvCxnSpPr>
          <p:nvPr/>
        </p:nvCxnSpPr>
        <p:spPr>
          <a:xfrm>
            <a:off x="1247332" y="4639691"/>
            <a:ext cx="4612998" cy="0"/>
          </a:xfrm>
          <a:prstGeom prst="line">
            <a:avLst/>
          </a:prstGeom>
          <a:ln w="28575">
            <a:solidFill>
              <a:schemeClr val="accent1"/>
            </a:solidFill>
            <a:prstDash val="sys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146690" y="3694859"/>
            <a:ext cx="4814283" cy="0"/>
          </a:xfrm>
          <a:prstGeom prst="line">
            <a:avLst/>
          </a:prstGeom>
          <a:ln w="28575">
            <a:solidFill>
              <a:schemeClr val="accent1"/>
            </a:solidFill>
            <a:prstDash val="sys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 rot="16200000">
            <a:off x="1662753" y="3766121"/>
            <a:ext cx="2745292" cy="1610266"/>
            <a:chOff x="525575" y="3051346"/>
            <a:chExt cx="2048704" cy="1908585"/>
          </a:xfrm>
        </p:grpSpPr>
        <p:sp>
          <p:nvSpPr>
            <p:cNvPr id="29" name="Rectangle 28"/>
            <p:cNvSpPr/>
            <p:nvPr/>
          </p:nvSpPr>
          <p:spPr>
            <a:xfrm>
              <a:off x="834913" y="3528492"/>
              <a:ext cx="329184" cy="95429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251968" y="3767065"/>
              <a:ext cx="493776" cy="4771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25575" y="3051346"/>
              <a:ext cx="221467" cy="190858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833615" y="3886352"/>
              <a:ext cx="740664" cy="2385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</p:grpSp>
      <p:grpSp>
        <p:nvGrpSpPr>
          <p:cNvPr id="34" name="Group 33"/>
          <p:cNvGrpSpPr/>
          <p:nvPr/>
        </p:nvGrpSpPr>
        <p:grpSpPr>
          <a:xfrm rot="16200000">
            <a:off x="2719835" y="4752792"/>
            <a:ext cx="636244" cy="633458"/>
            <a:chOff x="1913898" y="2187954"/>
            <a:chExt cx="474805" cy="472725"/>
          </a:xfrm>
        </p:grpSpPr>
        <p:sp>
          <p:nvSpPr>
            <p:cNvPr id="35" name="Rectangle 34"/>
            <p:cNvSpPr/>
            <p:nvPr/>
          </p:nvSpPr>
          <p:spPr>
            <a:xfrm>
              <a:off x="1913898" y="2187954"/>
              <a:ext cx="474805" cy="47272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987" baseline="-250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Rectangle 35"/>
                <p:cNvSpPr/>
                <p:nvPr/>
              </p:nvSpPr>
              <p:spPr>
                <a:xfrm rot="5400000">
                  <a:off x="1973740" y="2211553"/>
                  <a:ext cx="402565" cy="41194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987" i="1">
                            <a:latin typeface="Cambria Math" charset="0"/>
                          </a:rPr>
                          <m:t>𝐹</m:t>
                        </m:r>
                      </m:oMath>
                    </m:oMathPara>
                  </a14:m>
                  <a:endParaRPr lang="en-US" sz="2987" dirty="0"/>
                </a:p>
              </p:txBody>
            </p:sp>
          </mc:Choice>
          <mc:Fallback xmlns="">
            <p:sp>
              <p:nvSpPr>
                <p:cNvPr id="36" name="Rectangle 3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1973740" y="2211553"/>
                  <a:ext cx="402565" cy="411945"/>
                </a:xfrm>
                <a:prstGeom prst="rect">
                  <a:avLst/>
                </a:prstGeom>
                <a:blipFill>
                  <a:blip r:embed="rId3"/>
                  <a:stretch>
                    <a:fillRect l="-69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7" name="Rectangle 36"/>
          <p:cNvSpPr/>
          <p:nvPr/>
        </p:nvSpPr>
        <p:spPr>
          <a:xfrm>
            <a:off x="3543382" y="4188216"/>
            <a:ext cx="1899340" cy="86287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dirty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Normalize, Subtract</a:t>
            </a:r>
          </a:p>
        </p:txBody>
      </p:sp>
      <p:cxnSp>
        <p:nvCxnSpPr>
          <p:cNvPr id="38" name="Straight Connector 37"/>
          <p:cNvCxnSpPr/>
          <p:nvPr/>
        </p:nvCxnSpPr>
        <p:spPr>
          <a:xfrm>
            <a:off x="6866748" y="5795516"/>
            <a:ext cx="3920572" cy="0"/>
          </a:xfrm>
          <a:prstGeom prst="line">
            <a:avLst/>
          </a:prstGeom>
          <a:ln w="28575">
            <a:solidFill>
              <a:schemeClr val="accent1"/>
            </a:solidFill>
            <a:prstDash val="sys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6464182" y="5308826"/>
            <a:ext cx="4323137" cy="4"/>
          </a:xfrm>
          <a:prstGeom prst="line">
            <a:avLst/>
          </a:prstGeom>
          <a:ln w="28575">
            <a:solidFill>
              <a:schemeClr val="accent1"/>
            </a:solidFill>
            <a:prstDash val="sys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6262898" y="4639689"/>
            <a:ext cx="4524421" cy="4"/>
          </a:xfrm>
          <a:prstGeom prst="line">
            <a:avLst/>
          </a:prstGeom>
          <a:ln w="28575">
            <a:solidFill>
              <a:schemeClr val="accent1"/>
            </a:solidFill>
            <a:prstDash val="sys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6162256" y="3694858"/>
            <a:ext cx="4625062" cy="4"/>
          </a:xfrm>
          <a:prstGeom prst="line">
            <a:avLst/>
          </a:prstGeom>
          <a:ln w="28575">
            <a:solidFill>
              <a:schemeClr val="accent1"/>
            </a:solidFill>
            <a:prstDash val="sys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7593210" y="4191107"/>
            <a:ext cx="2702463" cy="85998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dirty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L</a:t>
            </a:r>
            <a:r>
              <a:rPr lang="en-US" sz="2133" baseline="-25000" dirty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2</a:t>
            </a:r>
            <a:r>
              <a:rPr lang="en-US" sz="2133" dirty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 norm,</a:t>
            </a:r>
          </a:p>
          <a:p>
            <a:pPr algn="ctr"/>
            <a:r>
              <a:rPr lang="en-US" sz="2133" dirty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Spatial average</a:t>
            </a:r>
          </a:p>
        </p:txBody>
      </p:sp>
      <p:sp>
        <p:nvSpPr>
          <p:cNvPr id="48" name="Rectangle 47"/>
          <p:cNvSpPr/>
          <p:nvPr/>
        </p:nvSpPr>
        <p:spPr>
          <a:xfrm rot="16200000">
            <a:off x="12372664" y="4733732"/>
            <a:ext cx="296769" cy="1225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93"/>
          </a:p>
        </p:txBody>
      </p:sp>
      <p:cxnSp>
        <p:nvCxnSpPr>
          <p:cNvPr id="49" name="Straight Connector 48"/>
          <p:cNvCxnSpPr/>
          <p:nvPr/>
        </p:nvCxnSpPr>
        <p:spPr>
          <a:xfrm>
            <a:off x="10922882" y="4794998"/>
            <a:ext cx="1536900" cy="0"/>
          </a:xfrm>
          <a:prstGeom prst="line">
            <a:avLst/>
          </a:prstGeom>
          <a:ln w="28575">
            <a:solidFill>
              <a:schemeClr val="accent1"/>
            </a:solidFill>
            <a:prstDash val="sys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449697" y="5883988"/>
                <a:ext cx="114486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697" y="5883988"/>
                <a:ext cx="1144865" cy="584775"/>
              </a:xfrm>
              <a:prstGeom prst="rect">
                <a:avLst/>
              </a:prstGeom>
              <a:blipFill>
                <a:blip r:embed="rId4"/>
                <a:stretch>
                  <a:fillRect l="-4396" b="-212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/>
              <p:cNvSpPr/>
              <p:nvPr/>
            </p:nvSpPr>
            <p:spPr>
              <a:xfrm>
                <a:off x="2795132" y="5883988"/>
                <a:ext cx="53469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1" name="Rectangle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5132" y="5883988"/>
                <a:ext cx="534697" cy="584775"/>
              </a:xfrm>
              <a:prstGeom prst="rect">
                <a:avLst/>
              </a:prstGeom>
              <a:blipFill>
                <a:blip r:embed="rId5"/>
                <a:stretch>
                  <a:fillRect l="-9302" b="-12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 52"/>
          <p:cNvSpPr/>
          <p:nvPr/>
        </p:nvSpPr>
        <p:spPr>
          <a:xfrm>
            <a:off x="11187160" y="4430001"/>
            <a:ext cx="891218" cy="73724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Avg</a:t>
            </a:r>
            <a:endParaRPr lang="en-US" sz="2133" dirty="0">
              <a:solidFill>
                <a:schemeClr val="tx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12244480" y="4910745"/>
                <a:ext cx="535605" cy="486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6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60" i="1">
                              <a:latin typeface="Cambria Math" charset="0"/>
                            </a:rPr>
                            <m:t>𝑑</m:t>
                          </m:r>
                        </m:e>
                        <m:sub>
                          <m:r>
                            <a:rPr lang="en-US" sz="2560" i="1">
                              <a:latin typeface="Cambria Math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560" dirty="0"/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4480" y="4910745"/>
                <a:ext cx="535605" cy="486287"/>
              </a:xfrm>
              <a:prstGeom prst="rect">
                <a:avLst/>
              </a:prstGeom>
              <a:blipFill>
                <a:blip r:embed="rId6"/>
                <a:stretch>
                  <a:fillRect l="-11628" b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594252" y="7247072"/>
            <a:ext cx="11816300" cy="488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93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29E7E0E-538A-3143-8077-0486E1F68DFA}"/>
              </a:ext>
            </a:extLst>
          </p:cNvPr>
          <p:cNvSpPr txBox="1"/>
          <p:nvPr/>
        </p:nvSpPr>
        <p:spPr>
          <a:xfrm>
            <a:off x="392944" y="6532506"/>
            <a:ext cx="3518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Perceptual Loss</a:t>
            </a: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00C65954-B62D-3C46-83EB-26691D2033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742" y="7100983"/>
            <a:ext cx="10634877" cy="1686349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0047EECC-D359-C546-A912-EF84B04FC84A}"/>
              </a:ext>
            </a:extLst>
          </p:cNvPr>
          <p:cNvSpPr txBox="1"/>
          <p:nvPr/>
        </p:nvSpPr>
        <p:spPr>
          <a:xfrm>
            <a:off x="4912707" y="6865021"/>
            <a:ext cx="92493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weight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0D3A9D7-04CA-0746-ABB7-58CE1462AD86}"/>
              </a:ext>
            </a:extLst>
          </p:cNvPr>
          <p:cNvSpPr txBox="1"/>
          <p:nvPr/>
        </p:nvSpPr>
        <p:spPr>
          <a:xfrm>
            <a:off x="5427177" y="8791552"/>
            <a:ext cx="5749972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The number of elements in the (</a:t>
            </a: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i</a:t>
            </a: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)-</a:t>
            </a: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th</a:t>
            </a: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layer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541D6AF-EA89-5941-8CDF-817F11E2AA5E}"/>
              </a:ext>
            </a:extLst>
          </p:cNvPr>
          <p:cNvSpPr txBox="1"/>
          <p:nvPr/>
        </p:nvSpPr>
        <p:spPr>
          <a:xfrm>
            <a:off x="7106383" y="6955979"/>
            <a:ext cx="1489190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(</a:t>
            </a: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i</a:t>
            </a: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)-</a:t>
            </a: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th</a:t>
            </a: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layer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A7927F6D-78BD-B94C-9659-2C4A20AF3730}"/>
              </a:ext>
            </a:extLst>
          </p:cNvPr>
          <p:cNvCxnSpPr/>
          <p:nvPr/>
        </p:nvCxnSpPr>
        <p:spPr>
          <a:xfrm flipH="1">
            <a:off x="5276335" y="7292444"/>
            <a:ext cx="98854" cy="371695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6DCFCBB4-7578-0544-B14A-E116741222CC}"/>
              </a:ext>
            </a:extLst>
          </p:cNvPr>
          <p:cNvCxnSpPr/>
          <p:nvPr/>
        </p:nvCxnSpPr>
        <p:spPr>
          <a:xfrm flipH="1" flipV="1">
            <a:off x="6318477" y="8538519"/>
            <a:ext cx="1861696" cy="248813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584A653E-1926-D449-9DFA-FCC659D95181}"/>
              </a:ext>
            </a:extLst>
          </p:cNvPr>
          <p:cNvCxnSpPr>
            <a:cxnSpLocks/>
          </p:cNvCxnSpPr>
          <p:nvPr/>
        </p:nvCxnSpPr>
        <p:spPr>
          <a:xfrm flipH="1">
            <a:off x="6898168" y="7336945"/>
            <a:ext cx="272012" cy="327194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B00B9-FB41-F44F-9B9F-AE3FEEC60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30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587854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5985" y="8189691"/>
            <a:ext cx="115243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00" dirty="0">
                <a:solidFill>
                  <a:schemeClr val="bg1">
                    <a:lumMod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Zhang, Isola, </a:t>
            </a:r>
            <a:r>
              <a:rPr lang="en-US" sz="2200" dirty="0" err="1">
                <a:solidFill>
                  <a:schemeClr val="bg1">
                    <a:lumMod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Efros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2200" dirty="0" err="1">
                <a:solidFill>
                  <a:schemeClr val="bg1">
                    <a:lumMod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Shechtman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Wang. </a:t>
            </a:r>
          </a:p>
          <a:p>
            <a:pPr algn="ctr"/>
            <a:r>
              <a:rPr lang="en-US" sz="2200" i="1" dirty="0">
                <a:solidFill>
                  <a:schemeClr val="bg1">
                    <a:lumMod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The Unreasonable Effectiveness of Deep Features as a Perceptual Metric.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 In </a:t>
            </a:r>
            <a:r>
              <a:rPr lang="en-US" sz="2200" i="1" dirty="0">
                <a:solidFill>
                  <a:schemeClr val="bg1">
                    <a:lumMod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CVPR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2018.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-839318" y="3476186"/>
            <a:ext cx="4868690" cy="3324252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0" i="1" dirty="0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D </a:t>
            </a:r>
            <a:r>
              <a:rPr lang="en-US" sz="18000" dirty="0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5364" y="3214884"/>
            <a:ext cx="3846859" cy="384685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1045" y="3214884"/>
            <a:ext cx="3846859" cy="384685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8" name="Rectangle 17"/>
          <p:cNvSpPr/>
          <p:nvPr/>
        </p:nvSpPr>
        <p:spPr>
          <a:xfrm>
            <a:off x="11800588" y="3476186"/>
            <a:ext cx="1264401" cy="3324252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0" dirty="0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706603" y="3698001"/>
            <a:ext cx="1700062" cy="3324252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0" dirty="0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,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29243C9-2B36-1746-AFAF-C20024612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1512148"/>
            <a:ext cx="11704320" cy="1219200"/>
          </a:xfrm>
        </p:spPr>
        <p:txBody>
          <a:bodyPr>
            <a:normAutofit/>
          </a:bodyPr>
          <a:lstStyle/>
          <a:p>
            <a:r>
              <a:rPr lang="en-US" sz="4800" dirty="0"/>
              <a:t>How Different are these Patches?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B48EFE-C84B-8048-ACEA-1D97BBB22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31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637895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0" y="1293111"/>
            <a:ext cx="13004800" cy="1413934"/>
          </a:xfrm>
        </p:spPr>
        <p:txBody>
          <a:bodyPr>
            <a:noAutofit/>
          </a:bodyPr>
          <a:lstStyle/>
          <a:p>
            <a:r>
              <a:rPr lang="en-US" sz="4800" dirty="0"/>
              <a:t>Which patch is more similar to the middle?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49" y="2486356"/>
            <a:ext cx="3846859" cy="384685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0796" y="2486356"/>
            <a:ext cx="3846859" cy="384685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3492" y="2486356"/>
            <a:ext cx="3846859" cy="384685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/>
          <a:srcRect l="21060" t="12741" r="13457" b="12409"/>
          <a:stretch/>
        </p:blipFill>
        <p:spPr>
          <a:xfrm>
            <a:off x="1956175" y="7374538"/>
            <a:ext cx="623406" cy="53443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/>
          <a:srcRect l="21060" t="12741" r="13457" b="12409"/>
          <a:stretch/>
        </p:blipFill>
        <p:spPr>
          <a:xfrm>
            <a:off x="1956175" y="6882096"/>
            <a:ext cx="623406" cy="5344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/>
          <a:srcRect l="21060" t="12741" r="13457" b="12409"/>
          <a:stretch/>
        </p:blipFill>
        <p:spPr>
          <a:xfrm>
            <a:off x="10425219" y="6389653"/>
            <a:ext cx="623406" cy="53443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10926" y="6410649"/>
            <a:ext cx="1582949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60">
                <a:latin typeface="Helvetica Light" charset="0"/>
                <a:ea typeface="Helvetica Light" charset="0"/>
                <a:cs typeface="Helvetica Light" charset="0"/>
              </a:rPr>
              <a:t>Humans</a:t>
            </a:r>
            <a:endParaRPr lang="en-US" sz="256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10926" y="6903091"/>
            <a:ext cx="1582949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60" dirty="0">
                <a:latin typeface="Helvetica Light" charset="0"/>
                <a:ea typeface="Helvetica Light" charset="0"/>
                <a:cs typeface="Helvetica Light" charset="0"/>
              </a:rPr>
              <a:t>L2/PSNR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20039" y="7395534"/>
            <a:ext cx="2197647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60" dirty="0">
                <a:latin typeface="Helvetica Light" charset="0"/>
                <a:ea typeface="Helvetica Light" charset="0"/>
                <a:cs typeface="Helvetica Light" charset="0"/>
              </a:rPr>
              <a:t>SSIM/</a:t>
            </a:r>
            <a:r>
              <a:rPr lang="en-US" sz="2560" dirty="0" err="1">
                <a:latin typeface="Helvetica Light" charset="0"/>
                <a:ea typeface="Helvetica Light" charset="0"/>
                <a:cs typeface="Helvetica Light" charset="0"/>
              </a:rPr>
              <a:t>FSIMc</a:t>
            </a:r>
            <a:endParaRPr lang="en-US" sz="256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80798" y="7887977"/>
            <a:ext cx="3846858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60" b="1" i="1" dirty="0">
                <a:latin typeface="Helvetica Light" charset="0"/>
                <a:ea typeface="Helvetica Light" charset="0"/>
                <a:cs typeface="Helvetica Light" charset="0"/>
              </a:rPr>
              <a:t>Deep Networks?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813492" y="6512323"/>
            <a:ext cx="3846859" cy="636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Helvetica Light" charset="0"/>
                <a:ea typeface="Helvetica Light" charset="0"/>
                <a:cs typeface="Helvetica Light" charset="0"/>
              </a:rPr>
              <a:t>&lt; Type 2 &gt;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44449" y="6512324"/>
            <a:ext cx="3846859" cy="636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Helvetica Light" charset="0"/>
                <a:ea typeface="Helvetica Light" charset="0"/>
                <a:cs typeface="Helvetica Light" charset="0"/>
              </a:rPr>
              <a:t>&lt; Type 1 &gt;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AE3655-B022-1146-BEF5-33AD29334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32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93124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/>
      <p:bldP spid="19" grpId="0"/>
      <p:bldP spid="20" grpId="0"/>
      <p:bldP spid="22" grpId="0"/>
      <p:bldP spid="23" grpId="0" animBg="1"/>
      <p:bldP spid="23" grpId="1" animBg="1"/>
      <p:bldP spid="26" grpId="0" animBg="1"/>
      <p:bldP spid="26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1525714" y="1466848"/>
            <a:ext cx="2818262" cy="5881202"/>
            <a:chOff x="2300911" y="134140"/>
            <a:chExt cx="2576201" cy="5513627"/>
          </a:xfrm>
        </p:grpSpPr>
        <p:cxnSp>
          <p:nvCxnSpPr>
            <p:cNvPr id="43" name="Straight Arrow Connector 42"/>
            <p:cNvCxnSpPr/>
            <p:nvPr/>
          </p:nvCxnSpPr>
          <p:spPr>
            <a:xfrm flipV="1">
              <a:off x="2599271" y="774791"/>
              <a:ext cx="0" cy="487297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2300911" y="134140"/>
              <a:ext cx="2576201" cy="701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33" dirty="0">
                  <a:latin typeface="Helvetica Light" charset="0"/>
                  <a:ea typeface="Helvetica Light" charset="0"/>
                  <a:cs typeface="Helvetica Light" charset="0"/>
                </a:rPr>
                <a:t>% agreement with</a:t>
              </a:r>
            </a:p>
            <a:p>
              <a:pPr algn="ctr"/>
              <a:r>
                <a:rPr lang="en-US" sz="2133" dirty="0">
                  <a:latin typeface="Helvetica Light" charset="0"/>
                  <a:ea typeface="Helvetica Light" charset="0"/>
                  <a:cs typeface="Helvetica Light" charset="0"/>
                </a:rPr>
                <a:t>human judges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737644" y="2438907"/>
            <a:ext cx="3467846" cy="835006"/>
            <a:chOff x="7398327" y="1679718"/>
            <a:chExt cx="2876896" cy="782818"/>
          </a:xfrm>
          <a:noFill/>
        </p:grpSpPr>
        <p:sp>
          <p:nvSpPr>
            <p:cNvPr id="117" name="Rectangle 116"/>
            <p:cNvSpPr/>
            <p:nvPr/>
          </p:nvSpPr>
          <p:spPr>
            <a:xfrm>
              <a:off x="7398327" y="1679718"/>
              <a:ext cx="2876896" cy="522708"/>
            </a:xfrm>
            <a:prstGeom prst="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347" dirty="0">
                  <a:solidFill>
                    <a:schemeClr val="tx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Bigger/Deeper ≠ Better </a:t>
              </a:r>
            </a:p>
          </p:txBody>
        </p:sp>
        <p:sp>
          <p:nvSpPr>
            <p:cNvPr id="2" name="Right Brace 1"/>
            <p:cNvSpPr/>
            <p:nvPr/>
          </p:nvSpPr>
          <p:spPr>
            <a:xfrm rot="16200000">
              <a:off x="8737413" y="1162146"/>
              <a:ext cx="292608" cy="2308171"/>
            </a:xfrm>
            <a:prstGeom prst="rightBrace">
              <a:avLst>
                <a:gd name="adj1" fmla="val 30498"/>
                <a:gd name="adj2" fmla="val 50000"/>
              </a:avLst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130891" y="2170107"/>
            <a:ext cx="3808751" cy="1231932"/>
            <a:chOff x="4553733" y="1298030"/>
            <a:chExt cx="5513051" cy="1154937"/>
          </a:xfrm>
          <a:noFill/>
        </p:grpSpPr>
        <p:sp>
          <p:nvSpPr>
            <p:cNvPr id="39" name="Right Brace 38"/>
            <p:cNvSpPr/>
            <p:nvPr/>
          </p:nvSpPr>
          <p:spPr>
            <a:xfrm rot="16200000">
              <a:off x="7149465" y="-435372"/>
              <a:ext cx="292608" cy="5484069"/>
            </a:xfrm>
            <a:prstGeom prst="rightBrace">
              <a:avLst>
                <a:gd name="adj1" fmla="val 30498"/>
                <a:gd name="adj2" fmla="val 50000"/>
              </a:avLst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553733" y="1298030"/>
              <a:ext cx="5513051" cy="847561"/>
            </a:xfrm>
            <a:prstGeom prst="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>
                  <a:solidFill>
                    <a:schemeClr val="tx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Networks perform strongly </a:t>
              </a:r>
              <a:r>
                <a:rPr lang="en-US" sz="1800" b="1" i="1" dirty="0">
                  <a:solidFill>
                    <a:schemeClr val="tx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across supervisory signals</a:t>
              </a:r>
              <a:r>
                <a:rPr lang="en-US" sz="1800" dirty="0">
                  <a:solidFill>
                    <a:schemeClr val="tx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and architectures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943787" y="3475988"/>
            <a:ext cx="2590740" cy="1138267"/>
            <a:chOff x="3495801" y="2126431"/>
            <a:chExt cx="2149256" cy="1067125"/>
          </a:xfrm>
          <a:noFill/>
        </p:grpSpPr>
        <p:sp>
          <p:nvSpPr>
            <p:cNvPr id="74" name="Rectangle 73"/>
            <p:cNvSpPr/>
            <p:nvPr/>
          </p:nvSpPr>
          <p:spPr>
            <a:xfrm>
              <a:off x="3495801" y="2126431"/>
              <a:ext cx="2149256" cy="754801"/>
            </a:xfrm>
            <a:prstGeom prst="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347" dirty="0">
                  <a:solidFill>
                    <a:schemeClr val="tx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Fitting </a:t>
              </a:r>
              <a:r>
                <a:rPr lang="en-US" sz="2347" b="1" i="1" dirty="0">
                  <a:solidFill>
                    <a:schemeClr val="tx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some</a:t>
              </a:r>
              <a:r>
                <a:rPr lang="en-US" sz="2347" dirty="0">
                  <a:solidFill>
                    <a:schemeClr val="tx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data</a:t>
              </a:r>
            </a:p>
            <a:p>
              <a:pPr algn="ctr"/>
              <a:r>
                <a:rPr lang="en-US" sz="2347" dirty="0">
                  <a:solidFill>
                    <a:schemeClr val="tx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is important</a:t>
              </a:r>
            </a:p>
          </p:txBody>
        </p:sp>
        <p:sp>
          <p:nvSpPr>
            <p:cNvPr id="40" name="Right Brace 39"/>
            <p:cNvSpPr/>
            <p:nvPr/>
          </p:nvSpPr>
          <p:spPr>
            <a:xfrm rot="16200000">
              <a:off x="4333811" y="2297622"/>
              <a:ext cx="292608" cy="1499259"/>
            </a:xfrm>
            <a:prstGeom prst="rightBrace">
              <a:avLst>
                <a:gd name="adj1" fmla="val 30498"/>
                <a:gd name="adj2" fmla="val 50000"/>
              </a:avLst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3093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9442504" y="1657766"/>
            <a:ext cx="1465463" cy="6635308"/>
            <a:chOff x="10069449" y="411155"/>
            <a:chExt cx="1373874" cy="6220602"/>
          </a:xfrm>
        </p:grpSpPr>
        <p:sp>
          <p:nvSpPr>
            <p:cNvPr id="60" name="TextBox 59"/>
            <p:cNvSpPr txBox="1"/>
            <p:nvPr/>
          </p:nvSpPr>
          <p:spPr>
            <a:xfrm rot="18900000">
              <a:off x="10069449" y="6098979"/>
              <a:ext cx="1373874" cy="532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200" dirty="0">
                  <a:latin typeface="Helvetica Light" charset="0"/>
                  <a:ea typeface="Helvetica Light" charset="0"/>
                  <a:cs typeface="Helvetica Light" charset="0"/>
                </a:rPr>
                <a:t>Human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669081" y="411155"/>
              <a:ext cx="772748" cy="4558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60" dirty="0">
                  <a:latin typeface="Helvetica Light" charset="0"/>
                  <a:ea typeface="Helvetica Light" charset="0"/>
                  <a:cs typeface="Helvetica Light" charset="0"/>
                </a:rPr>
                <a:t>82.6</a:t>
              </a:r>
            </a:p>
          </p:txBody>
        </p:sp>
        <p:sp>
          <p:nvSpPr>
            <p:cNvPr id="54" name="Rectangle 53"/>
            <p:cNvSpPr/>
            <p:nvPr/>
          </p:nvSpPr>
          <p:spPr>
            <a:xfrm flipH="1">
              <a:off x="10642483" y="949728"/>
              <a:ext cx="793651" cy="47960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grpSp>
          <p:nvGrpSpPr>
            <p:cNvPr id="111" name="Group 110"/>
            <p:cNvGrpSpPr/>
            <p:nvPr/>
          </p:nvGrpSpPr>
          <p:grpSpPr>
            <a:xfrm>
              <a:off x="10863608" y="878608"/>
              <a:ext cx="351400" cy="137160"/>
              <a:chOff x="1966431" y="5489165"/>
              <a:chExt cx="351400" cy="137160"/>
            </a:xfrm>
          </p:grpSpPr>
          <p:cxnSp>
            <p:nvCxnSpPr>
              <p:cNvPr id="112" name="Straight Arrow Connector 111"/>
              <p:cNvCxnSpPr/>
              <p:nvPr/>
            </p:nvCxnSpPr>
            <p:spPr>
              <a:xfrm flipV="1">
                <a:off x="2142131" y="5489165"/>
                <a:ext cx="0" cy="13716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Arrow Connector 113"/>
              <p:cNvCxnSpPr/>
              <p:nvPr/>
            </p:nvCxnSpPr>
            <p:spPr>
              <a:xfrm flipH="1">
                <a:off x="1966431" y="5489165"/>
                <a:ext cx="3514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Arrow Connector 114"/>
              <p:cNvCxnSpPr/>
              <p:nvPr/>
            </p:nvCxnSpPr>
            <p:spPr>
              <a:xfrm flipH="1">
                <a:off x="1966431" y="5626325"/>
                <a:ext cx="3514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Group 7"/>
          <p:cNvGrpSpPr/>
          <p:nvPr/>
        </p:nvGrpSpPr>
        <p:grpSpPr>
          <a:xfrm>
            <a:off x="2332944" y="6769267"/>
            <a:ext cx="869458" cy="1340033"/>
            <a:chOff x="694881" y="5203186"/>
            <a:chExt cx="815117" cy="1256281"/>
          </a:xfrm>
        </p:grpSpPr>
        <p:sp>
          <p:nvSpPr>
            <p:cNvPr id="86" name="TextBox 85"/>
            <p:cNvSpPr txBox="1"/>
            <p:nvPr/>
          </p:nvSpPr>
          <p:spPr>
            <a:xfrm>
              <a:off x="726797" y="5203186"/>
              <a:ext cx="772748" cy="4558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60" dirty="0">
                  <a:latin typeface="Helvetica Light" charset="0"/>
                  <a:ea typeface="Helvetica Light" charset="0"/>
                  <a:cs typeface="Helvetica Light" charset="0"/>
                </a:rPr>
                <a:t>68.9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 rot="18900000">
              <a:off x="694881" y="5926689"/>
              <a:ext cx="587903" cy="532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200" dirty="0">
                  <a:latin typeface="Helvetica Light" charset="0"/>
                  <a:ea typeface="Helvetica Light" charset="0"/>
                  <a:cs typeface="Helvetica Light" charset="0"/>
                </a:rPr>
                <a:t>L2</a:t>
              </a:r>
            </a:p>
          </p:txBody>
        </p:sp>
        <p:sp>
          <p:nvSpPr>
            <p:cNvPr id="88" name="Rectangle 87"/>
            <p:cNvSpPr/>
            <p:nvPr/>
          </p:nvSpPr>
          <p:spPr>
            <a:xfrm rot="10800000" flipH="1">
              <a:off x="716347" y="5748468"/>
              <a:ext cx="793651" cy="0"/>
            </a:xfrm>
            <a:prstGeom prst="rect">
              <a:avLst/>
            </a:prstGeom>
            <a:solidFill>
              <a:srgbClr val="F1585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93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grpSp>
          <p:nvGrpSpPr>
            <p:cNvPr id="116" name="Group 115"/>
            <p:cNvGrpSpPr/>
            <p:nvPr/>
          </p:nvGrpSpPr>
          <p:grpSpPr>
            <a:xfrm>
              <a:off x="937473" y="5679888"/>
              <a:ext cx="351400" cy="137160"/>
              <a:chOff x="1966431" y="5489165"/>
              <a:chExt cx="351400" cy="137160"/>
            </a:xfrm>
          </p:grpSpPr>
          <p:cxnSp>
            <p:nvCxnSpPr>
              <p:cNvPr id="118" name="Straight Arrow Connector 117"/>
              <p:cNvCxnSpPr/>
              <p:nvPr/>
            </p:nvCxnSpPr>
            <p:spPr>
              <a:xfrm flipV="1">
                <a:off x="2142131" y="5489165"/>
                <a:ext cx="0" cy="13716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Arrow Connector 119"/>
              <p:cNvCxnSpPr/>
              <p:nvPr/>
            </p:nvCxnSpPr>
            <p:spPr>
              <a:xfrm flipH="1">
                <a:off x="1966431" y="5489165"/>
                <a:ext cx="3514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Arrow Connector 120"/>
              <p:cNvCxnSpPr/>
              <p:nvPr/>
            </p:nvCxnSpPr>
            <p:spPr>
              <a:xfrm flipH="1">
                <a:off x="1966431" y="5626325"/>
                <a:ext cx="3514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7" name="Group 96"/>
          <p:cNvGrpSpPr/>
          <p:nvPr/>
        </p:nvGrpSpPr>
        <p:grpSpPr>
          <a:xfrm>
            <a:off x="2121390" y="2910997"/>
            <a:ext cx="1310581" cy="355035"/>
            <a:chOff x="9462177" y="1281913"/>
            <a:chExt cx="1228669" cy="332845"/>
          </a:xfrm>
        </p:grpSpPr>
        <p:sp>
          <p:nvSpPr>
            <p:cNvPr id="113" name="TextBox 112"/>
            <p:cNvSpPr txBox="1"/>
            <p:nvPr/>
          </p:nvSpPr>
          <p:spPr>
            <a:xfrm>
              <a:off x="9652100" y="1281913"/>
              <a:ext cx="1038746" cy="3328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707" dirty="0">
                  <a:latin typeface="Helvetica Light" charset="0"/>
                  <a:ea typeface="Helvetica Light" charset="0"/>
                  <a:cs typeface="Helvetica Light" charset="0"/>
                </a:rPr>
                <a:t>Low-level</a:t>
              </a:r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9462177" y="1354819"/>
              <a:ext cx="182880" cy="182880"/>
            </a:xfrm>
            <a:prstGeom prst="rect">
              <a:avLst/>
            </a:prstGeom>
            <a:solidFill>
              <a:srgbClr val="F1585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07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2121390" y="3258533"/>
            <a:ext cx="2185643" cy="355035"/>
            <a:chOff x="9462177" y="1577794"/>
            <a:chExt cx="2049041" cy="332845"/>
          </a:xfrm>
        </p:grpSpPr>
        <p:sp>
          <p:nvSpPr>
            <p:cNvPr id="129" name="Rectangle 128"/>
            <p:cNvSpPr/>
            <p:nvPr/>
          </p:nvSpPr>
          <p:spPr>
            <a:xfrm>
              <a:off x="9462177" y="1650700"/>
              <a:ext cx="182880" cy="182880"/>
            </a:xfrm>
            <a:prstGeom prst="rect">
              <a:avLst/>
            </a:prstGeom>
            <a:solidFill>
              <a:srgbClr val="FAA43A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07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9651934" y="1577794"/>
              <a:ext cx="1859284" cy="3328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707" dirty="0" err="1">
                  <a:latin typeface="Helvetica Light" charset="0"/>
                  <a:ea typeface="Helvetica Light" charset="0"/>
                  <a:cs typeface="Helvetica Light" charset="0"/>
                </a:rPr>
                <a:t>AlexNet</a:t>
              </a:r>
              <a:r>
                <a:rPr lang="en-US" sz="1707" dirty="0">
                  <a:latin typeface="Helvetica Light" charset="0"/>
                  <a:ea typeface="Helvetica Light" charset="0"/>
                  <a:cs typeface="Helvetica Light" charset="0"/>
                </a:rPr>
                <a:t> (Random)</a:t>
              </a:r>
            </a:p>
          </p:txBody>
        </p:sp>
      </p:grpSp>
      <p:grpSp>
        <p:nvGrpSpPr>
          <p:cNvPr id="131" name="Group 130"/>
          <p:cNvGrpSpPr/>
          <p:nvPr/>
        </p:nvGrpSpPr>
        <p:grpSpPr>
          <a:xfrm>
            <a:off x="2121578" y="3604632"/>
            <a:ext cx="2719620" cy="355035"/>
            <a:chOff x="9462177" y="1873675"/>
            <a:chExt cx="2549644" cy="332845"/>
          </a:xfrm>
        </p:grpSpPr>
        <p:sp>
          <p:nvSpPr>
            <p:cNvPr id="132" name="Rectangle 131"/>
            <p:cNvSpPr/>
            <p:nvPr/>
          </p:nvSpPr>
          <p:spPr>
            <a:xfrm>
              <a:off x="9462177" y="1946581"/>
              <a:ext cx="182880" cy="182880"/>
            </a:xfrm>
            <a:prstGeom prst="rect">
              <a:avLst/>
            </a:prstGeom>
            <a:solidFill>
              <a:srgbClr val="DECF3E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07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9653603" y="1873675"/>
              <a:ext cx="2358218" cy="3328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707" dirty="0" err="1">
                  <a:latin typeface="Helvetica Light" charset="0"/>
                  <a:ea typeface="Helvetica Light" charset="0"/>
                  <a:cs typeface="Helvetica Light" charset="0"/>
                </a:rPr>
                <a:t>AlexNet</a:t>
              </a:r>
              <a:r>
                <a:rPr lang="en-US" sz="1707" dirty="0">
                  <a:latin typeface="Helvetica Light" charset="0"/>
                  <a:ea typeface="Helvetica Light" charset="0"/>
                  <a:cs typeface="Helvetica Light" charset="0"/>
                </a:rPr>
                <a:t> (Unsupervised)</a:t>
              </a:r>
            </a:p>
          </p:txBody>
        </p:sp>
      </p:grpSp>
      <p:grpSp>
        <p:nvGrpSpPr>
          <p:cNvPr id="134" name="Group 133"/>
          <p:cNvGrpSpPr/>
          <p:nvPr/>
        </p:nvGrpSpPr>
        <p:grpSpPr>
          <a:xfrm>
            <a:off x="2121579" y="3952169"/>
            <a:ext cx="2878892" cy="355035"/>
            <a:chOff x="9462177" y="2169556"/>
            <a:chExt cx="2698961" cy="332845"/>
          </a:xfrm>
        </p:grpSpPr>
        <p:sp>
          <p:nvSpPr>
            <p:cNvPr id="135" name="Rectangle 134"/>
            <p:cNvSpPr/>
            <p:nvPr/>
          </p:nvSpPr>
          <p:spPr>
            <a:xfrm>
              <a:off x="9462177" y="2242462"/>
              <a:ext cx="182880" cy="182880"/>
            </a:xfrm>
            <a:prstGeom prst="rect">
              <a:avLst/>
            </a:prstGeom>
            <a:solidFill>
              <a:srgbClr val="60BD68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07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9657147" y="2169556"/>
              <a:ext cx="2503991" cy="3328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707" dirty="0" err="1">
                  <a:latin typeface="Helvetica Light" charset="0"/>
                  <a:ea typeface="Helvetica Light" charset="0"/>
                  <a:cs typeface="Helvetica Light" charset="0"/>
                </a:rPr>
                <a:t>AlexNet</a:t>
              </a:r>
              <a:r>
                <a:rPr lang="en-US" sz="1707" dirty="0">
                  <a:latin typeface="Helvetica Light" charset="0"/>
                  <a:ea typeface="Helvetica Light" charset="0"/>
                  <a:cs typeface="Helvetica Light" charset="0"/>
                </a:rPr>
                <a:t> (Self-supervised)</a:t>
              </a:r>
            </a:p>
          </p:txBody>
        </p:sp>
      </p:grpSp>
      <p:grpSp>
        <p:nvGrpSpPr>
          <p:cNvPr id="137" name="Group 136"/>
          <p:cNvGrpSpPr/>
          <p:nvPr/>
        </p:nvGrpSpPr>
        <p:grpSpPr>
          <a:xfrm>
            <a:off x="2121578" y="4299712"/>
            <a:ext cx="2742795" cy="617733"/>
            <a:chOff x="9458978" y="2465438"/>
            <a:chExt cx="2571370" cy="579124"/>
          </a:xfrm>
        </p:grpSpPr>
        <p:sp>
          <p:nvSpPr>
            <p:cNvPr id="138" name="Rectangle 137"/>
            <p:cNvSpPr/>
            <p:nvPr/>
          </p:nvSpPr>
          <p:spPr>
            <a:xfrm>
              <a:off x="9458978" y="2623688"/>
              <a:ext cx="182880" cy="182880"/>
            </a:xfrm>
            <a:prstGeom prst="rect">
              <a:avLst/>
            </a:prstGeom>
            <a:solidFill>
              <a:srgbClr val="5DA5DA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07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9664677" y="2465438"/>
              <a:ext cx="2365671" cy="579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7" dirty="0">
                  <a:latin typeface="Helvetica Light" charset="0"/>
                  <a:ea typeface="Helvetica Light" charset="0"/>
                  <a:cs typeface="Helvetica Light" charset="0"/>
                </a:rPr>
                <a:t>Nets (Supervised - </a:t>
              </a:r>
              <a:r>
                <a:rPr lang="en-US" sz="1707" dirty="0" err="1">
                  <a:latin typeface="Helvetica Light" charset="0"/>
                  <a:ea typeface="Helvetica Light" charset="0"/>
                  <a:cs typeface="Helvetica Light" charset="0"/>
                </a:rPr>
                <a:t>Imagenet</a:t>
              </a:r>
              <a:r>
                <a:rPr lang="en-US" sz="1707" dirty="0">
                  <a:latin typeface="Helvetica Light" charset="0"/>
                  <a:ea typeface="Helvetica Light" charset="0"/>
                  <a:cs typeface="Helvetica Light" charset="0"/>
                </a:rPr>
                <a:t> classification)</a:t>
              </a:r>
            </a:p>
          </p:txBody>
        </p:sp>
      </p:grpSp>
      <p:sp>
        <p:nvSpPr>
          <p:cNvPr id="140" name="Rectangle 139"/>
          <p:cNvSpPr/>
          <p:nvPr/>
        </p:nvSpPr>
        <p:spPr>
          <a:xfrm>
            <a:off x="1953449" y="2536196"/>
            <a:ext cx="3035118" cy="24186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07"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141" name="Group 140"/>
          <p:cNvGrpSpPr/>
          <p:nvPr/>
        </p:nvGrpSpPr>
        <p:grpSpPr>
          <a:xfrm>
            <a:off x="2121388" y="2563461"/>
            <a:ext cx="1093374" cy="355035"/>
            <a:chOff x="9462177" y="1281913"/>
            <a:chExt cx="1025038" cy="332845"/>
          </a:xfrm>
        </p:grpSpPr>
        <p:sp>
          <p:nvSpPr>
            <p:cNvPr id="142" name="TextBox 141"/>
            <p:cNvSpPr txBox="1"/>
            <p:nvPr/>
          </p:nvSpPr>
          <p:spPr>
            <a:xfrm>
              <a:off x="9651348" y="1281913"/>
              <a:ext cx="835867" cy="3328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707" dirty="0">
                  <a:latin typeface="Helvetica Light" charset="0"/>
                  <a:ea typeface="Helvetica Light" charset="0"/>
                  <a:cs typeface="Helvetica Light" charset="0"/>
                </a:rPr>
                <a:t>Human</a:t>
              </a:r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9462177" y="1354819"/>
              <a:ext cx="182880" cy="1828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07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675077" y="4231295"/>
            <a:ext cx="1264565" cy="3969894"/>
            <a:chOff x="9349972" y="2823838"/>
            <a:chExt cx="1185530" cy="3721775"/>
          </a:xfrm>
        </p:grpSpPr>
        <p:sp>
          <p:nvSpPr>
            <p:cNvPr id="103" name="TextBox 102"/>
            <p:cNvSpPr txBox="1"/>
            <p:nvPr/>
          </p:nvSpPr>
          <p:spPr>
            <a:xfrm rot="18900000">
              <a:off x="9349972" y="6012835"/>
              <a:ext cx="980137" cy="532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200" dirty="0">
                  <a:latin typeface="Helvetica Light" charset="0"/>
                  <a:ea typeface="Helvetica Light" charset="0"/>
                  <a:cs typeface="Helvetica Light" charset="0"/>
                </a:rPr>
                <a:t>VGG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9741851" y="3366114"/>
              <a:ext cx="793651" cy="2379685"/>
            </a:xfrm>
            <a:prstGeom prst="rect">
              <a:avLst/>
            </a:prstGeom>
            <a:solidFill>
              <a:srgbClr val="5DA5DA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3093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grpSp>
          <p:nvGrpSpPr>
            <p:cNvPr id="107" name="Group 106"/>
            <p:cNvGrpSpPr/>
            <p:nvPr/>
          </p:nvGrpSpPr>
          <p:grpSpPr>
            <a:xfrm>
              <a:off x="9962976" y="3294994"/>
              <a:ext cx="351400" cy="137160"/>
              <a:chOff x="1966431" y="5489165"/>
              <a:chExt cx="351400" cy="137160"/>
            </a:xfrm>
          </p:grpSpPr>
          <p:cxnSp>
            <p:nvCxnSpPr>
              <p:cNvPr id="108" name="Straight Arrow Connector 107"/>
              <p:cNvCxnSpPr/>
              <p:nvPr/>
            </p:nvCxnSpPr>
            <p:spPr>
              <a:xfrm flipV="1">
                <a:off x="2142131" y="5489165"/>
                <a:ext cx="0" cy="13716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Arrow Connector 108"/>
              <p:cNvCxnSpPr/>
              <p:nvPr/>
            </p:nvCxnSpPr>
            <p:spPr>
              <a:xfrm flipH="1">
                <a:off x="1966431" y="5489165"/>
                <a:ext cx="3514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Arrow Connector 109"/>
              <p:cNvCxnSpPr/>
              <p:nvPr/>
            </p:nvCxnSpPr>
            <p:spPr>
              <a:xfrm flipH="1">
                <a:off x="1966431" y="5626325"/>
                <a:ext cx="3514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4" name="TextBox 143"/>
            <p:cNvSpPr txBox="1"/>
            <p:nvPr/>
          </p:nvSpPr>
          <p:spPr>
            <a:xfrm>
              <a:off x="9756363" y="2823838"/>
              <a:ext cx="772749" cy="4558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60" dirty="0">
                  <a:latin typeface="Helvetica Light" charset="0"/>
                  <a:ea typeface="Helvetica Light" charset="0"/>
                  <a:cs typeface="Helvetica Light" charset="0"/>
                </a:rPr>
                <a:t>75.7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901822" y="3848084"/>
            <a:ext cx="1270149" cy="4685464"/>
            <a:chOff x="8625046" y="2464578"/>
            <a:chExt cx="1190766" cy="4392620"/>
          </a:xfrm>
        </p:grpSpPr>
        <p:sp>
          <p:nvSpPr>
            <p:cNvPr id="102" name="TextBox 101"/>
            <p:cNvSpPr txBox="1"/>
            <p:nvPr/>
          </p:nvSpPr>
          <p:spPr>
            <a:xfrm rot="18900000">
              <a:off x="8625046" y="5878204"/>
              <a:ext cx="1190766" cy="978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200" dirty="0">
                  <a:latin typeface="Helvetica Light" charset="0"/>
                  <a:ea typeface="Helvetica Light" charset="0"/>
                  <a:cs typeface="Helvetica Light" charset="0"/>
                </a:rPr>
                <a:t>AlexNet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8841225" y="2981165"/>
              <a:ext cx="793651" cy="2764633"/>
            </a:xfrm>
            <a:prstGeom prst="rect">
              <a:avLst/>
            </a:prstGeom>
            <a:solidFill>
              <a:srgbClr val="5DA5DA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3093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grpSp>
          <p:nvGrpSpPr>
            <p:cNvPr id="96" name="Group 95"/>
            <p:cNvGrpSpPr/>
            <p:nvPr/>
          </p:nvGrpSpPr>
          <p:grpSpPr>
            <a:xfrm>
              <a:off x="9062350" y="2910045"/>
              <a:ext cx="351400" cy="137160"/>
              <a:chOff x="1966431" y="5489165"/>
              <a:chExt cx="351400" cy="137160"/>
            </a:xfrm>
          </p:grpSpPr>
          <p:cxnSp>
            <p:nvCxnSpPr>
              <p:cNvPr id="104" name="Straight Arrow Connector 103"/>
              <p:cNvCxnSpPr/>
              <p:nvPr/>
            </p:nvCxnSpPr>
            <p:spPr>
              <a:xfrm flipV="1">
                <a:off x="2142131" y="5489165"/>
                <a:ext cx="0" cy="13716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Arrow Connector 104"/>
              <p:cNvCxnSpPr/>
              <p:nvPr/>
            </p:nvCxnSpPr>
            <p:spPr>
              <a:xfrm flipH="1">
                <a:off x="1966431" y="5489165"/>
                <a:ext cx="3514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Arrow Connector 105"/>
              <p:cNvCxnSpPr/>
              <p:nvPr/>
            </p:nvCxnSpPr>
            <p:spPr>
              <a:xfrm flipH="1">
                <a:off x="1966431" y="5626325"/>
                <a:ext cx="3514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5" name="TextBox 144"/>
            <p:cNvSpPr txBox="1"/>
            <p:nvPr/>
          </p:nvSpPr>
          <p:spPr>
            <a:xfrm>
              <a:off x="8853298" y="2464578"/>
              <a:ext cx="772749" cy="4558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60" dirty="0">
                  <a:latin typeface="Helvetica Light" charset="0"/>
                  <a:ea typeface="Helvetica Light" charset="0"/>
                  <a:cs typeface="Helvetica Light" charset="0"/>
                </a:rPr>
                <a:t>76.8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821001" y="3419078"/>
            <a:ext cx="1376044" cy="5133057"/>
            <a:chOff x="7611777" y="2062386"/>
            <a:chExt cx="1290042" cy="4812240"/>
          </a:xfrm>
        </p:grpSpPr>
        <p:sp>
          <p:nvSpPr>
            <p:cNvPr id="101" name="TextBox 100"/>
            <p:cNvSpPr txBox="1"/>
            <p:nvPr/>
          </p:nvSpPr>
          <p:spPr>
            <a:xfrm rot="18900000">
              <a:off x="7611777" y="5895632"/>
              <a:ext cx="1290042" cy="978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200" dirty="0">
                  <a:latin typeface="Helvetica Light" charset="0"/>
                  <a:ea typeface="Helvetica Light" charset="0"/>
                  <a:cs typeface="Helvetica Light" charset="0"/>
                </a:rPr>
                <a:t>Squeeze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940600" y="2561223"/>
              <a:ext cx="793651" cy="3184576"/>
            </a:xfrm>
            <a:prstGeom prst="rect">
              <a:avLst/>
            </a:prstGeom>
            <a:solidFill>
              <a:srgbClr val="5DA5DA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3093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grpSp>
          <p:nvGrpSpPr>
            <p:cNvPr id="92" name="Group 91"/>
            <p:cNvGrpSpPr/>
            <p:nvPr/>
          </p:nvGrpSpPr>
          <p:grpSpPr>
            <a:xfrm>
              <a:off x="8161725" y="2500263"/>
              <a:ext cx="351400" cy="137160"/>
              <a:chOff x="1966431" y="5489165"/>
              <a:chExt cx="351400" cy="137160"/>
            </a:xfrm>
          </p:grpSpPr>
          <p:cxnSp>
            <p:nvCxnSpPr>
              <p:cNvPr id="93" name="Straight Arrow Connector 92"/>
              <p:cNvCxnSpPr/>
              <p:nvPr/>
            </p:nvCxnSpPr>
            <p:spPr>
              <a:xfrm flipV="1">
                <a:off x="2142131" y="5489165"/>
                <a:ext cx="0" cy="13716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Arrow Connector 93"/>
              <p:cNvCxnSpPr/>
              <p:nvPr/>
            </p:nvCxnSpPr>
            <p:spPr>
              <a:xfrm flipH="1">
                <a:off x="1966431" y="5489165"/>
                <a:ext cx="3514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Arrow Connector 94"/>
              <p:cNvCxnSpPr/>
              <p:nvPr/>
            </p:nvCxnSpPr>
            <p:spPr>
              <a:xfrm flipH="1">
                <a:off x="1966431" y="5626325"/>
                <a:ext cx="3514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6" name="TextBox 145"/>
            <p:cNvSpPr txBox="1"/>
            <p:nvPr/>
          </p:nvSpPr>
          <p:spPr>
            <a:xfrm>
              <a:off x="7953334" y="2062386"/>
              <a:ext cx="772748" cy="4558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60">
                  <a:latin typeface="Helvetica Light" charset="0"/>
                  <a:ea typeface="Helvetica Light" charset="0"/>
                  <a:cs typeface="Helvetica Light" charset="0"/>
                </a:rPr>
                <a:t>78.0</a:t>
              </a:r>
              <a:endParaRPr lang="en-US" sz="256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865596" y="4573950"/>
            <a:ext cx="1425060" cy="3998849"/>
            <a:chOff x="4006741" y="3145077"/>
            <a:chExt cx="1335994" cy="3748921"/>
          </a:xfrm>
        </p:grpSpPr>
        <p:sp>
          <p:nvSpPr>
            <p:cNvPr id="82" name="TextBox 81"/>
            <p:cNvSpPr txBox="1"/>
            <p:nvPr/>
          </p:nvSpPr>
          <p:spPr>
            <a:xfrm rot="18900000">
              <a:off x="4006741" y="5915004"/>
              <a:ext cx="1335994" cy="978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200" dirty="0">
                  <a:latin typeface="Helvetica Light" charset="0"/>
                  <a:ea typeface="Helvetica Light" charset="0"/>
                  <a:cs typeface="Helvetica Light" charset="0"/>
                </a:rPr>
                <a:t>K-Means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318846" y="3681070"/>
              <a:ext cx="793651" cy="2064726"/>
            </a:xfrm>
            <a:prstGeom prst="rect">
              <a:avLst/>
            </a:prstGeom>
            <a:solidFill>
              <a:srgbClr val="DECF3E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3093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4539971" y="3609950"/>
              <a:ext cx="351400" cy="137160"/>
              <a:chOff x="1966431" y="5489165"/>
              <a:chExt cx="351400" cy="137160"/>
            </a:xfrm>
          </p:grpSpPr>
          <p:cxnSp>
            <p:nvCxnSpPr>
              <p:cNvPr id="70" name="Straight Arrow Connector 69"/>
              <p:cNvCxnSpPr/>
              <p:nvPr/>
            </p:nvCxnSpPr>
            <p:spPr>
              <a:xfrm flipV="1">
                <a:off x="2142131" y="5489165"/>
                <a:ext cx="0" cy="13716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Arrow Connector 70"/>
              <p:cNvCxnSpPr/>
              <p:nvPr/>
            </p:nvCxnSpPr>
            <p:spPr>
              <a:xfrm flipH="1">
                <a:off x="1966431" y="5489165"/>
                <a:ext cx="3514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Arrow Connector 71"/>
              <p:cNvCxnSpPr/>
              <p:nvPr/>
            </p:nvCxnSpPr>
            <p:spPr>
              <a:xfrm flipH="1">
                <a:off x="1966431" y="5626325"/>
                <a:ext cx="3514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0" name="TextBox 149"/>
            <p:cNvSpPr txBox="1"/>
            <p:nvPr/>
          </p:nvSpPr>
          <p:spPr>
            <a:xfrm>
              <a:off x="4328509" y="3145077"/>
              <a:ext cx="772749" cy="4558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60">
                  <a:latin typeface="Helvetica Light" charset="0"/>
                  <a:ea typeface="Helvetica Light" charset="0"/>
                  <a:cs typeface="Helvetica Light" charset="0"/>
                </a:rPr>
                <a:t>74.8</a:t>
              </a:r>
              <a:endParaRPr lang="en-US" sz="256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491664" y="6203338"/>
            <a:ext cx="1685077" cy="2090112"/>
            <a:chOff x="2718682" y="4672630"/>
            <a:chExt cx="1579759" cy="1959481"/>
          </a:xfrm>
        </p:grpSpPr>
        <p:sp>
          <p:nvSpPr>
            <p:cNvPr id="81" name="TextBox 80"/>
            <p:cNvSpPr txBox="1"/>
            <p:nvPr/>
          </p:nvSpPr>
          <p:spPr>
            <a:xfrm rot="18900000">
              <a:off x="2718682" y="6099332"/>
              <a:ext cx="1579759" cy="5327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200" dirty="0">
                  <a:latin typeface="Helvetica Light" charset="0"/>
                  <a:ea typeface="Helvetica Light" charset="0"/>
                  <a:cs typeface="Helvetica Light" charset="0"/>
                </a:rPr>
                <a:t>Random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418221" y="5150874"/>
              <a:ext cx="793651" cy="594922"/>
            </a:xfrm>
            <a:prstGeom prst="rect">
              <a:avLst/>
            </a:prstGeom>
            <a:solidFill>
              <a:srgbClr val="FAA43A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3093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grpSp>
          <p:nvGrpSpPr>
            <p:cNvPr id="65" name="Group 64"/>
            <p:cNvGrpSpPr/>
            <p:nvPr/>
          </p:nvGrpSpPr>
          <p:grpSpPr>
            <a:xfrm>
              <a:off x="3639346" y="5077848"/>
              <a:ext cx="351400" cy="137160"/>
              <a:chOff x="1966431" y="5489165"/>
              <a:chExt cx="351400" cy="137160"/>
            </a:xfrm>
          </p:grpSpPr>
          <p:cxnSp>
            <p:nvCxnSpPr>
              <p:cNvPr id="66" name="Straight Arrow Connector 65"/>
              <p:cNvCxnSpPr/>
              <p:nvPr/>
            </p:nvCxnSpPr>
            <p:spPr>
              <a:xfrm flipV="1">
                <a:off x="2142131" y="5489165"/>
                <a:ext cx="0" cy="13716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Arrow Connector 66"/>
              <p:cNvCxnSpPr/>
              <p:nvPr/>
            </p:nvCxnSpPr>
            <p:spPr>
              <a:xfrm flipH="1">
                <a:off x="1966431" y="5489165"/>
                <a:ext cx="3514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Arrow Connector 67"/>
              <p:cNvCxnSpPr/>
              <p:nvPr/>
            </p:nvCxnSpPr>
            <p:spPr>
              <a:xfrm flipH="1">
                <a:off x="1966431" y="5626325"/>
                <a:ext cx="3514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1" name="TextBox 150"/>
            <p:cNvSpPr txBox="1"/>
            <p:nvPr/>
          </p:nvSpPr>
          <p:spPr>
            <a:xfrm>
              <a:off x="3425540" y="4672630"/>
              <a:ext cx="772748" cy="4558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60">
                  <a:latin typeface="Helvetica Light" charset="0"/>
                  <a:ea typeface="Helvetica Light" charset="0"/>
                  <a:cs typeface="Helvetica Light" charset="0"/>
                </a:rPr>
                <a:t>70.6</a:t>
              </a:r>
              <a:endParaRPr lang="en-US" sz="256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803133" y="6415871"/>
            <a:ext cx="1329196" cy="1843352"/>
            <a:chOff x="2073188" y="4871879"/>
            <a:chExt cx="1246125" cy="1728142"/>
          </a:xfrm>
        </p:grpSpPr>
        <p:sp>
          <p:nvSpPr>
            <p:cNvPr id="80" name="TextBox 79"/>
            <p:cNvSpPr txBox="1"/>
            <p:nvPr/>
          </p:nvSpPr>
          <p:spPr>
            <a:xfrm rot="18900000">
              <a:off x="2073188" y="6067243"/>
              <a:ext cx="1228101" cy="532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200" dirty="0" err="1">
                  <a:latin typeface="Helvetica Light" charset="0"/>
                  <a:ea typeface="Helvetica Light" charset="0"/>
                  <a:cs typeface="Helvetica Light" charset="0"/>
                </a:rPr>
                <a:t>FSIMc</a:t>
              </a:r>
              <a:endParaRPr lang="en-US" sz="220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517595" y="5360848"/>
              <a:ext cx="793651" cy="384948"/>
            </a:xfrm>
            <a:prstGeom prst="rect">
              <a:avLst/>
            </a:prstGeom>
            <a:solidFill>
              <a:srgbClr val="F1585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3093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2738720" y="5289728"/>
              <a:ext cx="351400" cy="137160"/>
              <a:chOff x="1966431" y="5489165"/>
              <a:chExt cx="351400" cy="137160"/>
            </a:xfrm>
          </p:grpSpPr>
          <p:cxnSp>
            <p:nvCxnSpPr>
              <p:cNvPr id="62" name="Straight Arrow Connector 61"/>
              <p:cNvCxnSpPr/>
              <p:nvPr/>
            </p:nvCxnSpPr>
            <p:spPr>
              <a:xfrm flipV="1">
                <a:off x="2142131" y="5489165"/>
                <a:ext cx="0" cy="13716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Arrow Connector 62"/>
              <p:cNvCxnSpPr/>
              <p:nvPr/>
            </p:nvCxnSpPr>
            <p:spPr>
              <a:xfrm flipH="1">
                <a:off x="1966431" y="5489165"/>
                <a:ext cx="3514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Arrow Connector 63"/>
              <p:cNvCxnSpPr/>
              <p:nvPr/>
            </p:nvCxnSpPr>
            <p:spPr>
              <a:xfrm flipH="1">
                <a:off x="1966431" y="5626325"/>
                <a:ext cx="3514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2" name="TextBox 151"/>
            <p:cNvSpPr txBox="1"/>
            <p:nvPr/>
          </p:nvSpPr>
          <p:spPr>
            <a:xfrm>
              <a:off x="2546565" y="4871879"/>
              <a:ext cx="772748" cy="4558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60">
                  <a:latin typeface="Helvetica Light" charset="0"/>
                  <a:ea typeface="Helvetica Light" charset="0"/>
                  <a:cs typeface="Helvetica Light" charset="0"/>
                </a:rPr>
                <a:t>70.0</a:t>
              </a:r>
              <a:endParaRPr lang="en-US" sz="256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020980" y="6531798"/>
            <a:ext cx="1142083" cy="1683896"/>
            <a:chOff x="1339917" y="4980562"/>
            <a:chExt cx="1070704" cy="1578653"/>
          </a:xfrm>
        </p:grpSpPr>
        <p:sp>
          <p:nvSpPr>
            <p:cNvPr id="79" name="TextBox 78"/>
            <p:cNvSpPr txBox="1"/>
            <p:nvPr/>
          </p:nvSpPr>
          <p:spPr>
            <a:xfrm rot="18900000">
              <a:off x="1339917" y="6026436"/>
              <a:ext cx="1040249" cy="5327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200" dirty="0">
                  <a:latin typeface="Helvetica Light" charset="0"/>
                  <a:ea typeface="Helvetica Light" charset="0"/>
                  <a:cs typeface="Helvetica Light" charset="0"/>
                </a:rPr>
                <a:t>SSIM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616970" y="5465832"/>
              <a:ext cx="793651" cy="279963"/>
            </a:xfrm>
            <a:prstGeom prst="rect">
              <a:avLst/>
            </a:prstGeom>
            <a:solidFill>
              <a:srgbClr val="F1585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3093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1838095" y="5392913"/>
              <a:ext cx="351400" cy="137160"/>
              <a:chOff x="1966431" y="5489165"/>
              <a:chExt cx="351400" cy="137160"/>
            </a:xfrm>
          </p:grpSpPr>
          <p:cxnSp>
            <p:nvCxnSpPr>
              <p:cNvPr id="55" name="Straight Arrow Connector 54"/>
              <p:cNvCxnSpPr/>
              <p:nvPr/>
            </p:nvCxnSpPr>
            <p:spPr>
              <a:xfrm flipV="1">
                <a:off x="2142131" y="5489165"/>
                <a:ext cx="0" cy="13716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Arrow Connector 55"/>
              <p:cNvCxnSpPr/>
              <p:nvPr/>
            </p:nvCxnSpPr>
            <p:spPr>
              <a:xfrm flipH="1">
                <a:off x="1966431" y="5489165"/>
                <a:ext cx="3514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Arrow Connector 56"/>
              <p:cNvCxnSpPr/>
              <p:nvPr/>
            </p:nvCxnSpPr>
            <p:spPr>
              <a:xfrm flipH="1">
                <a:off x="1966431" y="5626325"/>
                <a:ext cx="3514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3" name="TextBox 152"/>
            <p:cNvSpPr txBox="1"/>
            <p:nvPr/>
          </p:nvSpPr>
          <p:spPr>
            <a:xfrm>
              <a:off x="1628493" y="4980562"/>
              <a:ext cx="772748" cy="4558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60" dirty="0">
                  <a:latin typeface="Helvetica Light" charset="0"/>
                  <a:ea typeface="Helvetica Light" charset="0"/>
                  <a:cs typeface="Helvetica Light" charset="0"/>
                </a:rPr>
                <a:t>69.7</a:t>
              </a:r>
            </a:p>
          </p:txBody>
        </p:sp>
      </p:grpSp>
      <p:sp>
        <p:nvSpPr>
          <p:cNvPr id="155" name="Rectangle 154"/>
          <p:cNvSpPr/>
          <p:nvPr/>
        </p:nvSpPr>
        <p:spPr>
          <a:xfrm>
            <a:off x="6434373" y="8367297"/>
            <a:ext cx="5387826" cy="90406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1" dirty="0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VGG (“perceptual loss”) </a:t>
            </a:r>
          </a:p>
          <a:p>
            <a:pPr algn="ctr"/>
            <a:r>
              <a:rPr lang="en-US" sz="2200" dirty="0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correlates well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9A9C14-D083-C245-BCFE-B56A25534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33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4712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55" grpId="0"/>
      <p:bldP spid="155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6" name="Screen Shot 2017-01-11 at 2.36.35 AM-filte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334" y="1735936"/>
            <a:ext cx="1647804" cy="1479972"/>
          </a:xfrm>
          <a:prstGeom prst="rect">
            <a:avLst/>
          </a:prstGeom>
          <a:ln w="12700">
            <a:miter lim="400000"/>
          </a:ln>
        </p:spPr>
      </p:pic>
      <p:pic>
        <p:nvPicPr>
          <p:cNvPr id="3467" name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7853" y="1817585"/>
            <a:ext cx="1509214" cy="131665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472" name="Group 3472"/>
          <p:cNvGrpSpPr/>
          <p:nvPr/>
        </p:nvGrpSpPr>
        <p:grpSpPr>
          <a:xfrm>
            <a:off x="2002408" y="2095070"/>
            <a:ext cx="942980" cy="751191"/>
            <a:chOff x="0" y="0"/>
            <a:chExt cx="1768087" cy="1408481"/>
          </a:xfrm>
        </p:grpSpPr>
        <p:sp>
          <p:nvSpPr>
            <p:cNvPr id="3468" name="Shape 3468"/>
            <p:cNvSpPr/>
            <p:nvPr/>
          </p:nvSpPr>
          <p:spPr>
            <a:xfrm>
              <a:off x="0" y="704240"/>
              <a:ext cx="1768088" cy="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/>
              </a:pPr>
              <a:endParaRPr sz="1707"/>
            </a:p>
          </p:txBody>
        </p:sp>
        <p:sp>
          <p:nvSpPr>
            <p:cNvPr id="3469" name="Shape 3469"/>
            <p:cNvSpPr/>
            <p:nvPr/>
          </p:nvSpPr>
          <p:spPr>
            <a:xfrm rot="10800000">
              <a:off x="763550" y="0"/>
              <a:ext cx="240988" cy="1408482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  <p:sp>
          <p:nvSpPr>
            <p:cNvPr id="3470" name="Shape 3470"/>
            <p:cNvSpPr/>
            <p:nvPr/>
          </p:nvSpPr>
          <p:spPr>
            <a:xfrm rot="10800000">
              <a:off x="1117739" y="0"/>
              <a:ext cx="240988" cy="1408482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  <p:sp>
          <p:nvSpPr>
            <p:cNvPr id="3471" name="Shape 3471"/>
            <p:cNvSpPr/>
            <p:nvPr/>
          </p:nvSpPr>
          <p:spPr>
            <a:xfrm rot="10800000">
              <a:off x="409362" y="0"/>
              <a:ext cx="240988" cy="1408482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</p:grpSp>
      <p:pic>
        <p:nvPicPr>
          <p:cNvPr id="3473" name="Screen Shot 2017-01-11 at 2.48.58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93" y="3278308"/>
            <a:ext cx="1271604" cy="126763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pic>
        <p:nvPicPr>
          <p:cNvPr id="3474" name="Screen Shot 2017-01-11 at 2.49.30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266" y="3287120"/>
            <a:ext cx="1271604" cy="126763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grpSp>
        <p:nvGrpSpPr>
          <p:cNvPr id="3479" name="Group 3479"/>
          <p:cNvGrpSpPr/>
          <p:nvPr/>
        </p:nvGrpSpPr>
        <p:grpSpPr>
          <a:xfrm>
            <a:off x="2002408" y="3545355"/>
            <a:ext cx="942980" cy="751191"/>
            <a:chOff x="0" y="0"/>
            <a:chExt cx="1768087" cy="1408481"/>
          </a:xfrm>
        </p:grpSpPr>
        <p:sp>
          <p:nvSpPr>
            <p:cNvPr id="3475" name="Shape 3475"/>
            <p:cNvSpPr/>
            <p:nvPr/>
          </p:nvSpPr>
          <p:spPr>
            <a:xfrm>
              <a:off x="0" y="704240"/>
              <a:ext cx="1768088" cy="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/>
              </a:pPr>
              <a:endParaRPr sz="1707"/>
            </a:p>
          </p:txBody>
        </p:sp>
        <p:sp>
          <p:nvSpPr>
            <p:cNvPr id="3476" name="Shape 3476"/>
            <p:cNvSpPr/>
            <p:nvPr/>
          </p:nvSpPr>
          <p:spPr>
            <a:xfrm rot="10800000">
              <a:off x="763550" y="0"/>
              <a:ext cx="240988" cy="1408482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  <p:sp>
          <p:nvSpPr>
            <p:cNvPr id="3477" name="Shape 3477"/>
            <p:cNvSpPr/>
            <p:nvPr/>
          </p:nvSpPr>
          <p:spPr>
            <a:xfrm rot="10800000">
              <a:off x="1117739" y="0"/>
              <a:ext cx="240988" cy="1408482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  <p:sp>
          <p:nvSpPr>
            <p:cNvPr id="3478" name="Shape 3478"/>
            <p:cNvSpPr/>
            <p:nvPr/>
          </p:nvSpPr>
          <p:spPr>
            <a:xfrm rot="10800000">
              <a:off x="409362" y="0"/>
              <a:ext cx="240988" cy="1408482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</p:grpSp>
      <p:grpSp>
        <p:nvGrpSpPr>
          <p:cNvPr id="3482" name="Group 3482"/>
          <p:cNvGrpSpPr/>
          <p:nvPr/>
        </p:nvGrpSpPr>
        <p:grpSpPr>
          <a:xfrm>
            <a:off x="4921036" y="2143836"/>
            <a:ext cx="4427218" cy="3554242"/>
            <a:chOff x="0" y="0"/>
            <a:chExt cx="8301032" cy="6664202"/>
          </a:xfrm>
        </p:grpSpPr>
        <p:sp>
          <p:nvSpPr>
            <p:cNvPr id="3480" name="Shape 3480"/>
            <p:cNvSpPr/>
            <p:nvPr/>
          </p:nvSpPr>
          <p:spPr>
            <a:xfrm>
              <a:off x="1249822" y="2627827"/>
              <a:ext cx="7051210" cy="13754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8000"/>
              </a:lvl1pPr>
            </a:lstStyle>
            <a:p>
              <a:r>
                <a:rPr sz="4267"/>
                <a:t>Universal loss?</a:t>
              </a:r>
            </a:p>
          </p:txBody>
        </p:sp>
        <p:pic>
          <p:nvPicPr>
            <p:cNvPr id="3481" name="pasted-image.pdf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831780" cy="66642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483" name="Shape 3483"/>
          <p:cNvSpPr/>
          <p:nvPr/>
        </p:nvSpPr>
        <p:spPr>
          <a:xfrm rot="5400000">
            <a:off x="934823" y="4663004"/>
            <a:ext cx="549831" cy="8976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10000">
                <a:latin typeface="Adobe 繁黑體 Std B"/>
                <a:ea typeface="Adobe 繁黑體 Std B"/>
                <a:cs typeface="Adobe 繁黑體 Std B"/>
                <a:sym typeface="Adobe 繁黑體 Std B"/>
              </a:defRPr>
            </a:lvl1pPr>
          </a:lstStyle>
          <a:p>
            <a:r>
              <a:rPr sz="5333" dirty="0"/>
              <a:t>…</a:t>
            </a:r>
          </a:p>
        </p:txBody>
      </p:sp>
      <p:sp>
        <p:nvSpPr>
          <p:cNvPr id="3484" name="Shape 3484"/>
          <p:cNvSpPr/>
          <p:nvPr/>
        </p:nvSpPr>
        <p:spPr>
          <a:xfrm rot="5400000">
            <a:off x="3338454" y="4639108"/>
            <a:ext cx="549831" cy="8976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10000">
                <a:latin typeface="Adobe 繁黑體 Std B"/>
                <a:ea typeface="Adobe 繁黑體 Std B"/>
                <a:cs typeface="Adobe 繁黑體 Std B"/>
                <a:sym typeface="Adobe 繁黑體 Std B"/>
              </a:defRPr>
            </a:lvl1pPr>
          </a:lstStyle>
          <a:p>
            <a:r>
              <a:rPr sz="5333" dirty="0"/>
              <a:t>…</a:t>
            </a:r>
          </a:p>
        </p:txBody>
      </p:sp>
      <p:sp>
        <p:nvSpPr>
          <p:cNvPr id="21" name="Shape 3519"/>
          <p:cNvSpPr/>
          <p:nvPr/>
        </p:nvSpPr>
        <p:spPr>
          <a:xfrm>
            <a:off x="2230210" y="1316476"/>
            <a:ext cx="3124253" cy="5146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numCol="1" anchor="ctr">
            <a:spAutoFit/>
          </a:bodyPr>
          <a:lstStyle/>
          <a:p>
            <a:r>
              <a:rPr sz="2844" dirty="0"/>
              <a:t>Generated images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DAB031-89DC-0649-8A9E-4F3EF98FDD7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378062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" grpId="0" animBg="1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8" name="Screen Shot 2017-01-11 at 2.36.35 AM-filte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334" y="1724647"/>
            <a:ext cx="1647804" cy="1479972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9" name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7853" y="1806296"/>
            <a:ext cx="1509214" cy="131665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494" name="Group 3494"/>
          <p:cNvGrpSpPr/>
          <p:nvPr/>
        </p:nvGrpSpPr>
        <p:grpSpPr>
          <a:xfrm>
            <a:off x="2002408" y="2083781"/>
            <a:ext cx="942980" cy="751191"/>
            <a:chOff x="0" y="0"/>
            <a:chExt cx="1768087" cy="1408481"/>
          </a:xfrm>
        </p:grpSpPr>
        <p:sp>
          <p:nvSpPr>
            <p:cNvPr id="3490" name="Shape 3490"/>
            <p:cNvSpPr/>
            <p:nvPr/>
          </p:nvSpPr>
          <p:spPr>
            <a:xfrm>
              <a:off x="0" y="704240"/>
              <a:ext cx="1768088" cy="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/>
              </a:pPr>
              <a:endParaRPr sz="1707"/>
            </a:p>
          </p:txBody>
        </p:sp>
        <p:sp>
          <p:nvSpPr>
            <p:cNvPr id="3491" name="Shape 3491"/>
            <p:cNvSpPr/>
            <p:nvPr/>
          </p:nvSpPr>
          <p:spPr>
            <a:xfrm rot="10800000">
              <a:off x="763550" y="0"/>
              <a:ext cx="240988" cy="1408482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  <p:sp>
          <p:nvSpPr>
            <p:cNvPr id="3492" name="Shape 3492"/>
            <p:cNvSpPr/>
            <p:nvPr/>
          </p:nvSpPr>
          <p:spPr>
            <a:xfrm rot="10800000">
              <a:off x="1117739" y="0"/>
              <a:ext cx="240988" cy="1408482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  <p:sp>
          <p:nvSpPr>
            <p:cNvPr id="3493" name="Shape 3493"/>
            <p:cNvSpPr/>
            <p:nvPr/>
          </p:nvSpPr>
          <p:spPr>
            <a:xfrm rot="10800000">
              <a:off x="409362" y="0"/>
              <a:ext cx="240988" cy="1408482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</p:grpSp>
      <p:grpSp>
        <p:nvGrpSpPr>
          <p:cNvPr id="3501" name="Group 3501"/>
          <p:cNvGrpSpPr/>
          <p:nvPr/>
        </p:nvGrpSpPr>
        <p:grpSpPr>
          <a:xfrm>
            <a:off x="2002408" y="3534066"/>
            <a:ext cx="942980" cy="751191"/>
            <a:chOff x="0" y="0"/>
            <a:chExt cx="1768087" cy="1408481"/>
          </a:xfrm>
        </p:grpSpPr>
        <p:sp>
          <p:nvSpPr>
            <p:cNvPr id="3497" name="Shape 3497"/>
            <p:cNvSpPr/>
            <p:nvPr/>
          </p:nvSpPr>
          <p:spPr>
            <a:xfrm>
              <a:off x="0" y="704240"/>
              <a:ext cx="1768088" cy="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/>
              </a:pPr>
              <a:endParaRPr sz="1707"/>
            </a:p>
          </p:txBody>
        </p:sp>
        <p:sp>
          <p:nvSpPr>
            <p:cNvPr id="3498" name="Shape 3498"/>
            <p:cNvSpPr/>
            <p:nvPr/>
          </p:nvSpPr>
          <p:spPr>
            <a:xfrm rot="10800000">
              <a:off x="763550" y="0"/>
              <a:ext cx="240988" cy="1408482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  <p:sp>
          <p:nvSpPr>
            <p:cNvPr id="3499" name="Shape 3499"/>
            <p:cNvSpPr/>
            <p:nvPr/>
          </p:nvSpPr>
          <p:spPr>
            <a:xfrm rot="10800000">
              <a:off x="1117739" y="0"/>
              <a:ext cx="240988" cy="1408482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  <p:sp>
          <p:nvSpPr>
            <p:cNvPr id="3500" name="Shape 3500"/>
            <p:cNvSpPr/>
            <p:nvPr/>
          </p:nvSpPr>
          <p:spPr>
            <a:xfrm rot="10800000">
              <a:off x="409362" y="0"/>
              <a:ext cx="240988" cy="1408482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</p:grpSp>
      <p:sp>
        <p:nvSpPr>
          <p:cNvPr id="3502" name="Shape 3502"/>
          <p:cNvSpPr/>
          <p:nvPr/>
        </p:nvSpPr>
        <p:spPr>
          <a:xfrm rot="5400000">
            <a:off x="934823" y="4651715"/>
            <a:ext cx="549831" cy="8976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10000">
                <a:latin typeface="Adobe 繁黑體 Std B"/>
                <a:ea typeface="Adobe 繁黑體 Std B"/>
                <a:cs typeface="Adobe 繁黑體 Std B"/>
                <a:sym typeface="Adobe 繁黑體 Std B"/>
              </a:defRPr>
            </a:lvl1pPr>
          </a:lstStyle>
          <a:p>
            <a:r>
              <a:rPr sz="5333"/>
              <a:t>…</a:t>
            </a:r>
          </a:p>
        </p:txBody>
      </p:sp>
      <p:pic>
        <p:nvPicPr>
          <p:cNvPr id="3503" name="pasted-image.pdf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921036" y="2132547"/>
            <a:ext cx="443617" cy="3554242"/>
          </a:xfrm>
          <a:prstGeom prst="rect">
            <a:avLst/>
          </a:prstGeom>
          <a:ln w="12700">
            <a:miter lim="400000"/>
          </a:ln>
        </p:spPr>
      </p:pic>
      <p:sp>
        <p:nvSpPr>
          <p:cNvPr id="3525" name="Shape 3525"/>
          <p:cNvSpPr/>
          <p:nvPr/>
        </p:nvSpPr>
        <p:spPr>
          <a:xfrm rot="5400000">
            <a:off x="3338454" y="4627819"/>
            <a:ext cx="549831" cy="8976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10000">
                <a:latin typeface="Adobe 繁黑體 Std B"/>
                <a:ea typeface="Adobe 繁黑體 Std B"/>
                <a:cs typeface="Adobe 繁黑體 Std B"/>
                <a:sym typeface="Adobe 繁黑體 Std B"/>
              </a:defRPr>
            </a:lvl1pPr>
          </a:lstStyle>
          <a:p>
            <a:r>
              <a:rPr sz="5333"/>
              <a:t>…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13229" y="3581351"/>
            <a:ext cx="4148893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733" dirty="0"/>
              <a:t>Human </a:t>
            </a:r>
            <a:r>
              <a:rPr lang="en-US" altLang="zh-CN" sz="3733" dirty="0"/>
              <a:t>Annotation</a:t>
            </a:r>
            <a:endParaRPr lang="en-US" sz="3733" dirty="0"/>
          </a:p>
        </p:txBody>
      </p:sp>
      <p:sp>
        <p:nvSpPr>
          <p:cNvPr id="41" name="Shape 3519"/>
          <p:cNvSpPr/>
          <p:nvPr/>
        </p:nvSpPr>
        <p:spPr>
          <a:xfrm>
            <a:off x="2230210" y="1305187"/>
            <a:ext cx="3124253" cy="5146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numCol="1" anchor="ctr">
            <a:spAutoFit/>
          </a:bodyPr>
          <a:lstStyle/>
          <a:p>
            <a:r>
              <a:rPr sz="2844" dirty="0"/>
              <a:t>Generated images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00242" y="5715356"/>
            <a:ext cx="6426254" cy="2571374"/>
            <a:chOff x="450272" y="4943874"/>
            <a:chExt cx="7229536" cy="2892796"/>
          </a:xfrm>
        </p:grpSpPr>
        <p:grpSp>
          <p:nvGrpSpPr>
            <p:cNvPr id="3524" name="Group 3524"/>
            <p:cNvGrpSpPr/>
            <p:nvPr/>
          </p:nvGrpSpPr>
          <p:grpSpPr>
            <a:xfrm>
              <a:off x="450272" y="4943874"/>
              <a:ext cx="7229536" cy="2892796"/>
              <a:chOff x="-1" y="8239040"/>
              <a:chExt cx="12049224" cy="4821325"/>
            </a:xfrm>
          </p:grpSpPr>
          <p:grpSp>
            <p:nvGrpSpPr>
              <p:cNvPr id="3522" name="Group 3522"/>
              <p:cNvGrpSpPr/>
              <p:nvPr/>
            </p:nvGrpSpPr>
            <p:grpSpPr>
              <a:xfrm>
                <a:off x="-1" y="8239040"/>
                <a:ext cx="12049224" cy="4821325"/>
                <a:chOff x="-1" y="8239040"/>
                <a:chExt cx="12049223" cy="4821325"/>
              </a:xfrm>
            </p:grpSpPr>
            <p:grpSp>
              <p:nvGrpSpPr>
                <p:cNvPr id="3518" name="Group 3518"/>
                <p:cNvGrpSpPr/>
                <p:nvPr/>
              </p:nvGrpSpPr>
              <p:grpSpPr>
                <a:xfrm>
                  <a:off x="-1" y="8239040"/>
                  <a:ext cx="12049223" cy="4758697"/>
                  <a:chOff x="-1" y="-1"/>
                  <a:chExt cx="12049221" cy="4758696"/>
                </a:xfrm>
              </p:grpSpPr>
              <p:sp>
                <p:nvSpPr>
                  <p:cNvPr id="3514" name="Shape 3514"/>
                  <p:cNvSpPr/>
                  <p:nvPr/>
                </p:nvSpPr>
                <p:spPr>
                  <a:xfrm flipV="1">
                    <a:off x="-1" y="-1"/>
                    <a:ext cx="12049221" cy="2318949"/>
                  </a:xfrm>
                  <a:prstGeom prst="line">
                    <a:avLst/>
                  </a:prstGeom>
                  <a:noFill/>
                  <a:ln w="152400" cap="flat">
                    <a:solidFill>
                      <a:schemeClr val="tx1"/>
                    </a:solidFill>
                    <a:custDash>
                      <a:ds d="200000" sp="200000"/>
                    </a:custDash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>
                      <a:defRPr sz="3200"/>
                    </a:pPr>
                    <a:endParaRPr sz="1707"/>
                  </a:p>
                </p:txBody>
              </p:sp>
              <p:pic>
                <p:nvPicPr>
                  <p:cNvPr id="3515" name="pasted-image.png"/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605740" y="2892382"/>
                    <a:ext cx="2306429" cy="1866313"/>
                  </a:xfrm>
                  <a:prstGeom prst="rect">
                    <a:avLst/>
                  </a:prstGeom>
                  <a:ln w="25400" cap="flat">
                    <a:solidFill>
                      <a:srgbClr val="F3F7F5"/>
                    </a:solidFill>
                    <a:prstDash val="solid"/>
                    <a:miter lim="400000"/>
                  </a:ln>
                  <a:effectLst>
                    <a:outerShdw blurRad="63500" dist="25400" dir="3600000" rotWithShape="0">
                      <a:srgbClr val="000000">
                        <a:alpha val="70000"/>
                      </a:srgbClr>
                    </a:outerShdw>
                  </a:effectLst>
                </p:spPr>
              </p:pic>
            </p:grpSp>
            <p:sp>
              <p:nvSpPr>
                <p:cNvPr id="3521" name="Shape 3521"/>
                <p:cNvSpPr/>
                <p:nvPr/>
              </p:nvSpPr>
              <p:spPr>
                <a:xfrm>
                  <a:off x="7984879" y="11992765"/>
                  <a:ext cx="676267" cy="106760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none" lIns="38100" tIns="38100" rIns="38100" bIns="38100" numCol="1" anchor="ctr">
                  <a:spAutoFit/>
                </a:bodyPr>
                <a:lstStyle>
                  <a:lvl1pPr>
                    <a:defRPr sz="6000">
                      <a:latin typeface="Adobe 繁黑體 Std B"/>
                      <a:ea typeface="Adobe 繁黑體 Std B"/>
                      <a:cs typeface="Adobe 繁黑體 Std B"/>
                      <a:sym typeface="Adobe 繁黑體 Std B"/>
                    </a:defRPr>
                  </a:lvl1pPr>
                </a:lstStyle>
                <a:p>
                  <a:r>
                    <a:rPr sz="3200"/>
                    <a:t>…</a:t>
                  </a:r>
                </a:p>
              </p:txBody>
            </p:sp>
          </p:grpSp>
          <p:pic>
            <p:nvPicPr>
              <p:cNvPr id="3523" name="pasted-image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0886" y="10233513"/>
                <a:ext cx="2409123" cy="160523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>
                <a:outerShdw blurRad="63500" dist="25400" dir="3600000" rotWithShape="0">
                  <a:srgbClr val="000000">
                    <a:alpha val="70000"/>
                  </a:srgbClr>
                </a:outerShdw>
              </a:effectLst>
            </p:spPr>
          </p:pic>
        </p:grpSp>
        <p:sp>
          <p:nvSpPr>
            <p:cNvPr id="42" name="Shape 3516"/>
            <p:cNvSpPr/>
            <p:nvPr/>
          </p:nvSpPr>
          <p:spPr>
            <a:xfrm>
              <a:off x="558045" y="6920595"/>
              <a:ext cx="2281274" cy="57895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/>
            <a:p>
              <a:r>
                <a:rPr sz="2844" dirty="0"/>
                <a:t>Real photos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294" y="4275866"/>
            <a:ext cx="2348089" cy="2686756"/>
          </a:xfrm>
          <a:prstGeom prst="rect">
            <a:avLst/>
          </a:prstGeom>
        </p:spPr>
      </p:pic>
      <p:pic>
        <p:nvPicPr>
          <p:cNvPr id="30" name="Screen Shot 2017-01-11 at 2.48.58 A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93" y="3267019"/>
            <a:ext cx="1271604" cy="126763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pic>
        <p:nvPicPr>
          <p:cNvPr id="31" name="Screen Shot 2017-01-11 at 2.49.30 AM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266" y="3275831"/>
            <a:ext cx="1271604" cy="126763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32" name="Shape 3506"/>
          <p:cNvSpPr/>
          <p:nvPr/>
        </p:nvSpPr>
        <p:spPr>
          <a:xfrm>
            <a:off x="5740687" y="4120338"/>
            <a:ext cx="1364029" cy="724524"/>
          </a:xfrm>
          <a:prstGeom prst="line">
            <a:avLst/>
          </a:prstGeom>
          <a:noFill/>
          <a:ln w="114300" cap="flat">
            <a:solidFill>
              <a:srgbClr val="000000"/>
            </a:solidFill>
            <a:prstDash val="solid"/>
            <a:miter lim="400000"/>
            <a:tailEnd type="triangle" w="med" len="med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>
              <a:defRPr sz="3200"/>
            </a:pPr>
            <a:endParaRPr sz="1707"/>
          </a:p>
        </p:txBody>
      </p:sp>
      <p:sp>
        <p:nvSpPr>
          <p:cNvPr id="33" name="Shape 3507"/>
          <p:cNvSpPr/>
          <p:nvPr/>
        </p:nvSpPr>
        <p:spPr>
          <a:xfrm flipV="1">
            <a:off x="5740687" y="5933305"/>
            <a:ext cx="1364029" cy="724524"/>
          </a:xfrm>
          <a:prstGeom prst="line">
            <a:avLst/>
          </a:prstGeom>
          <a:noFill/>
          <a:ln w="114300" cap="flat">
            <a:solidFill>
              <a:srgbClr val="000000"/>
            </a:solidFill>
            <a:prstDash val="solid"/>
            <a:miter lim="400000"/>
            <a:tailEnd type="triangle" w="med" len="med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>
              <a:defRPr sz="3200"/>
            </a:pPr>
            <a:endParaRPr sz="1707"/>
          </a:p>
        </p:txBody>
      </p:sp>
      <p:sp>
        <p:nvSpPr>
          <p:cNvPr id="4" name="TextBox 3"/>
          <p:cNvSpPr txBox="1"/>
          <p:nvPr/>
        </p:nvSpPr>
        <p:spPr>
          <a:xfrm>
            <a:off x="10561502" y="9168825"/>
            <a:ext cx="24432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</a:rPr>
              <a:t>[Zhu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</a:rPr>
              <a:t>et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</a:rPr>
              <a:t>al.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</a:rPr>
              <a:t>2014]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741800" y="5187758"/>
            <a:ext cx="305564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3" dirty="0"/>
              <a:t>Real vs. Fake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2DBBE1-F9C6-2846-9E72-7E20BA8442CF}"/>
              </a:ext>
            </a:extLst>
          </p:cNvPr>
          <p:cNvSpPr txBox="1"/>
          <p:nvPr/>
        </p:nvSpPr>
        <p:spPr>
          <a:xfrm>
            <a:off x="3078385" y="399839"/>
            <a:ext cx="6848030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6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Learning with Human Perception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72D2B48-60EE-1040-A56F-AF2FAC68061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34874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" grpId="0" animBg="1"/>
      <p:bldP spid="33" grpId="0" animBg="1"/>
      <p:bldP spid="3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8" name="Screen Shot 2017-01-11 at 2.36.35 AM-filte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334" y="1623046"/>
            <a:ext cx="1647804" cy="1479972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9" name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7853" y="1704695"/>
            <a:ext cx="1509214" cy="131665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494" name="Group 3494"/>
          <p:cNvGrpSpPr/>
          <p:nvPr/>
        </p:nvGrpSpPr>
        <p:grpSpPr>
          <a:xfrm>
            <a:off x="2002408" y="1982180"/>
            <a:ext cx="942980" cy="751191"/>
            <a:chOff x="0" y="0"/>
            <a:chExt cx="1768087" cy="1408481"/>
          </a:xfrm>
        </p:grpSpPr>
        <p:sp>
          <p:nvSpPr>
            <p:cNvPr id="3490" name="Shape 3490"/>
            <p:cNvSpPr/>
            <p:nvPr/>
          </p:nvSpPr>
          <p:spPr>
            <a:xfrm>
              <a:off x="0" y="704240"/>
              <a:ext cx="1768088" cy="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/>
              </a:pPr>
              <a:endParaRPr sz="1707"/>
            </a:p>
          </p:txBody>
        </p:sp>
        <p:sp>
          <p:nvSpPr>
            <p:cNvPr id="3491" name="Shape 3491"/>
            <p:cNvSpPr/>
            <p:nvPr/>
          </p:nvSpPr>
          <p:spPr>
            <a:xfrm rot="10800000">
              <a:off x="763550" y="0"/>
              <a:ext cx="240988" cy="1408482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  <p:sp>
          <p:nvSpPr>
            <p:cNvPr id="3492" name="Shape 3492"/>
            <p:cNvSpPr/>
            <p:nvPr/>
          </p:nvSpPr>
          <p:spPr>
            <a:xfrm rot="10800000">
              <a:off x="1117739" y="0"/>
              <a:ext cx="240988" cy="1408482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  <p:sp>
          <p:nvSpPr>
            <p:cNvPr id="3493" name="Shape 3493"/>
            <p:cNvSpPr/>
            <p:nvPr/>
          </p:nvSpPr>
          <p:spPr>
            <a:xfrm rot="10800000">
              <a:off x="409362" y="0"/>
              <a:ext cx="240988" cy="1408482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</p:grpSp>
      <p:grpSp>
        <p:nvGrpSpPr>
          <p:cNvPr id="3501" name="Group 3501"/>
          <p:cNvGrpSpPr/>
          <p:nvPr/>
        </p:nvGrpSpPr>
        <p:grpSpPr>
          <a:xfrm>
            <a:off x="2002408" y="3432465"/>
            <a:ext cx="942980" cy="751191"/>
            <a:chOff x="0" y="0"/>
            <a:chExt cx="1768087" cy="1408481"/>
          </a:xfrm>
        </p:grpSpPr>
        <p:sp>
          <p:nvSpPr>
            <p:cNvPr id="3497" name="Shape 3497"/>
            <p:cNvSpPr/>
            <p:nvPr/>
          </p:nvSpPr>
          <p:spPr>
            <a:xfrm>
              <a:off x="0" y="704240"/>
              <a:ext cx="1768088" cy="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/>
              </a:pPr>
              <a:endParaRPr sz="1707"/>
            </a:p>
          </p:txBody>
        </p:sp>
        <p:sp>
          <p:nvSpPr>
            <p:cNvPr id="3498" name="Shape 3498"/>
            <p:cNvSpPr/>
            <p:nvPr/>
          </p:nvSpPr>
          <p:spPr>
            <a:xfrm rot="10800000">
              <a:off x="763550" y="0"/>
              <a:ext cx="240988" cy="1408482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  <p:sp>
          <p:nvSpPr>
            <p:cNvPr id="3499" name="Shape 3499"/>
            <p:cNvSpPr/>
            <p:nvPr/>
          </p:nvSpPr>
          <p:spPr>
            <a:xfrm rot="10800000">
              <a:off x="1117739" y="0"/>
              <a:ext cx="240988" cy="1408482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  <p:sp>
          <p:nvSpPr>
            <p:cNvPr id="3500" name="Shape 3500"/>
            <p:cNvSpPr/>
            <p:nvPr/>
          </p:nvSpPr>
          <p:spPr>
            <a:xfrm rot="10800000">
              <a:off x="409362" y="0"/>
              <a:ext cx="240988" cy="1408482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707"/>
            </a:p>
          </p:txBody>
        </p:sp>
      </p:grpSp>
      <p:sp>
        <p:nvSpPr>
          <p:cNvPr id="3502" name="Shape 3502"/>
          <p:cNvSpPr/>
          <p:nvPr/>
        </p:nvSpPr>
        <p:spPr>
          <a:xfrm rot="5400000">
            <a:off x="934823" y="4550114"/>
            <a:ext cx="549831" cy="8976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10000">
                <a:latin typeface="Adobe 繁黑體 Std B"/>
                <a:ea typeface="Adobe 繁黑體 Std B"/>
                <a:cs typeface="Adobe 繁黑體 Std B"/>
                <a:sym typeface="Adobe 繁黑體 Std B"/>
              </a:defRPr>
            </a:lvl1pPr>
          </a:lstStyle>
          <a:p>
            <a:r>
              <a:rPr sz="5333"/>
              <a:t>…</a:t>
            </a:r>
          </a:p>
        </p:txBody>
      </p:sp>
      <p:pic>
        <p:nvPicPr>
          <p:cNvPr id="3503" name="pasted-image.pdf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921036" y="2030946"/>
            <a:ext cx="443617" cy="3554242"/>
          </a:xfrm>
          <a:prstGeom prst="rect">
            <a:avLst/>
          </a:prstGeom>
          <a:ln w="12700">
            <a:miter lim="400000"/>
          </a:ln>
        </p:spPr>
      </p:pic>
      <p:sp>
        <p:nvSpPr>
          <p:cNvPr id="3504" name="Shape 3504"/>
          <p:cNvSpPr/>
          <p:nvPr/>
        </p:nvSpPr>
        <p:spPr>
          <a:xfrm>
            <a:off x="7369591" y="5088754"/>
            <a:ext cx="2176269" cy="6513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algn="ctr">
              <a:defRPr sz="7200"/>
            </a:pPr>
            <a:r>
              <a:rPr lang="en-US" sz="3733" dirty="0"/>
              <a:t>Classifier</a:t>
            </a:r>
            <a:endParaRPr sz="3733" dirty="0"/>
          </a:p>
        </p:txBody>
      </p:sp>
      <p:sp>
        <p:nvSpPr>
          <p:cNvPr id="3505" name="Shape 3505"/>
          <p:cNvSpPr/>
          <p:nvPr/>
        </p:nvSpPr>
        <p:spPr>
          <a:xfrm>
            <a:off x="7308383" y="4172722"/>
            <a:ext cx="2436048" cy="24834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5028"/>
                </a:lnTo>
                <a:lnTo>
                  <a:pt x="21600" y="16641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635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40640" tIns="40640" rIns="40640" bIns="40640" numCol="1" anchor="ctr">
            <a:noAutofit/>
          </a:bodyPr>
          <a:lstStyle/>
          <a:p>
            <a:pPr>
              <a:defRPr sz="3200"/>
            </a:pPr>
            <a:endParaRPr sz="1707"/>
          </a:p>
        </p:txBody>
      </p:sp>
      <p:sp>
        <p:nvSpPr>
          <p:cNvPr id="3506" name="Shape 3506"/>
          <p:cNvSpPr/>
          <p:nvPr/>
        </p:nvSpPr>
        <p:spPr>
          <a:xfrm>
            <a:off x="5740687" y="4018737"/>
            <a:ext cx="1364029" cy="724524"/>
          </a:xfrm>
          <a:prstGeom prst="line">
            <a:avLst/>
          </a:prstGeom>
          <a:noFill/>
          <a:ln w="114300" cap="flat">
            <a:solidFill>
              <a:srgbClr val="000000"/>
            </a:solidFill>
            <a:prstDash val="solid"/>
            <a:miter lim="400000"/>
            <a:tailEnd type="triangle" w="med" len="med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>
              <a:defRPr sz="3200"/>
            </a:pPr>
            <a:endParaRPr sz="1707"/>
          </a:p>
        </p:txBody>
      </p:sp>
      <p:sp>
        <p:nvSpPr>
          <p:cNvPr id="3507" name="Shape 3507"/>
          <p:cNvSpPr/>
          <p:nvPr/>
        </p:nvSpPr>
        <p:spPr>
          <a:xfrm flipV="1">
            <a:off x="5740687" y="5831704"/>
            <a:ext cx="1364029" cy="724524"/>
          </a:xfrm>
          <a:prstGeom prst="line">
            <a:avLst/>
          </a:prstGeom>
          <a:noFill/>
          <a:ln w="114300" cap="flat">
            <a:solidFill>
              <a:srgbClr val="000000"/>
            </a:solidFill>
            <a:prstDash val="solid"/>
            <a:miter lim="400000"/>
            <a:tailEnd type="triangle" w="med" len="med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>
              <a:defRPr sz="3200"/>
            </a:pPr>
            <a:endParaRPr sz="1707"/>
          </a:p>
        </p:txBody>
      </p:sp>
      <p:grpSp>
        <p:nvGrpSpPr>
          <p:cNvPr id="2" name="Group 1"/>
          <p:cNvGrpSpPr/>
          <p:nvPr/>
        </p:nvGrpSpPr>
        <p:grpSpPr>
          <a:xfrm>
            <a:off x="6227636" y="1701427"/>
            <a:ext cx="6700417" cy="6588926"/>
            <a:chOff x="7006090" y="542505"/>
            <a:chExt cx="7537969" cy="7412542"/>
          </a:xfrm>
        </p:grpSpPr>
        <p:pic>
          <p:nvPicPr>
            <p:cNvPr id="3509" name="pasted-image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647091" y="5406587"/>
              <a:ext cx="1451555" cy="1451555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3510" name="Shape 3510"/>
            <p:cNvSpPr/>
            <p:nvPr/>
          </p:nvSpPr>
          <p:spPr>
            <a:xfrm>
              <a:off x="7755317" y="7092887"/>
              <a:ext cx="6788742" cy="8621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 algn="l">
                <a:defRPr sz="4200"/>
              </a:lvl1pPr>
            </a:lstStyle>
            <a:p>
              <a:pPr algn="r"/>
              <a:r>
                <a:rPr sz="2240" dirty="0">
                  <a:solidFill>
                    <a:schemeClr val="bg1">
                      <a:lumMod val="50000"/>
                    </a:schemeClr>
                  </a:solidFill>
                </a:rPr>
                <a:t>[Goodfellow, Pouget-Abadie, Mirza, Xu, Warde-Farley, Ozair, Courville, Bengio 2014]</a:t>
              </a:r>
            </a:p>
          </p:txBody>
        </p:sp>
        <p:sp>
          <p:nvSpPr>
            <p:cNvPr id="3511" name="Shape 3511"/>
            <p:cNvSpPr/>
            <p:nvPr/>
          </p:nvSpPr>
          <p:spPr>
            <a:xfrm>
              <a:off x="7006090" y="542505"/>
              <a:ext cx="6950221" cy="13177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/>
            <a:p>
              <a:pPr>
                <a:defRPr sz="6600" b="1"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rPr sz="3556" dirty="0">
                  <a:latin typeface="Calibri" charset="0"/>
                  <a:ea typeface="Calibri" charset="0"/>
                  <a:cs typeface="Calibri" charset="0"/>
                </a:rPr>
                <a:t>Generative Adversarial Network</a:t>
              </a:r>
            </a:p>
            <a:p>
              <a:pPr algn="ctr">
                <a:defRPr sz="6600" b="1"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rPr sz="3556" dirty="0">
                  <a:latin typeface="Calibri" charset="0"/>
                  <a:ea typeface="Calibri" charset="0"/>
                  <a:cs typeface="Calibri" charset="0"/>
                </a:rPr>
                <a:t> (GANs)</a:t>
              </a:r>
            </a:p>
          </p:txBody>
        </p:sp>
      </p:grpSp>
      <p:grpSp>
        <p:nvGrpSpPr>
          <p:cNvPr id="3524" name="Group 3524"/>
          <p:cNvGrpSpPr/>
          <p:nvPr/>
        </p:nvGrpSpPr>
        <p:grpSpPr>
          <a:xfrm>
            <a:off x="400242" y="5613755"/>
            <a:ext cx="6426254" cy="2571374"/>
            <a:chOff x="-1" y="8239040"/>
            <a:chExt cx="12049224" cy="4821325"/>
          </a:xfrm>
        </p:grpSpPr>
        <p:grpSp>
          <p:nvGrpSpPr>
            <p:cNvPr id="3522" name="Group 3522"/>
            <p:cNvGrpSpPr/>
            <p:nvPr/>
          </p:nvGrpSpPr>
          <p:grpSpPr>
            <a:xfrm>
              <a:off x="-1" y="8239040"/>
              <a:ext cx="12049224" cy="4821325"/>
              <a:chOff x="-1" y="8239040"/>
              <a:chExt cx="12049223" cy="4821325"/>
            </a:xfrm>
          </p:grpSpPr>
          <p:grpSp>
            <p:nvGrpSpPr>
              <p:cNvPr id="3518" name="Group 3518"/>
              <p:cNvGrpSpPr/>
              <p:nvPr/>
            </p:nvGrpSpPr>
            <p:grpSpPr>
              <a:xfrm>
                <a:off x="-1" y="8239040"/>
                <a:ext cx="12049223" cy="4758697"/>
                <a:chOff x="-1" y="-1"/>
                <a:chExt cx="12049221" cy="4758696"/>
              </a:xfrm>
            </p:grpSpPr>
            <p:sp>
              <p:nvSpPr>
                <p:cNvPr id="3514" name="Shape 3514"/>
                <p:cNvSpPr/>
                <p:nvPr/>
              </p:nvSpPr>
              <p:spPr>
                <a:xfrm flipV="1">
                  <a:off x="-1" y="-1"/>
                  <a:ext cx="12049221" cy="2318949"/>
                </a:xfrm>
                <a:prstGeom prst="line">
                  <a:avLst/>
                </a:prstGeom>
                <a:noFill/>
                <a:ln w="152400" cap="flat">
                  <a:solidFill>
                    <a:schemeClr val="tx1"/>
                  </a:solidFill>
                  <a:custDash>
                    <a:ds d="200000" sp="200000"/>
                  </a:custDash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defRPr sz="3200"/>
                  </a:pPr>
                  <a:endParaRPr sz="1707"/>
                </a:p>
              </p:txBody>
            </p:sp>
            <p:grpSp>
              <p:nvGrpSpPr>
                <p:cNvPr id="3517" name="Group 3517"/>
                <p:cNvGrpSpPr/>
                <p:nvPr/>
              </p:nvGrpSpPr>
              <p:grpSpPr>
                <a:xfrm>
                  <a:off x="179619" y="2892381"/>
                  <a:ext cx="6732551" cy="1866314"/>
                  <a:chOff x="-192102" y="1172551"/>
                  <a:chExt cx="6732550" cy="1866312"/>
                </a:xfrm>
              </p:grpSpPr>
              <p:pic>
                <p:nvPicPr>
                  <p:cNvPr id="3515" name="pasted-image.png"/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234020" y="1172551"/>
                    <a:ext cx="2306428" cy="1866312"/>
                  </a:xfrm>
                  <a:prstGeom prst="rect">
                    <a:avLst/>
                  </a:prstGeom>
                  <a:ln w="25400" cap="flat">
                    <a:solidFill>
                      <a:srgbClr val="F3F7F5"/>
                    </a:solidFill>
                    <a:prstDash val="solid"/>
                    <a:miter lim="400000"/>
                  </a:ln>
                  <a:effectLst>
                    <a:outerShdw blurRad="63500" dist="25400" dir="3600000" rotWithShape="0">
                      <a:srgbClr val="000000">
                        <a:alpha val="70000"/>
                      </a:srgbClr>
                    </a:outerShdw>
                  </a:effectLst>
                </p:spPr>
              </p:pic>
              <p:sp>
                <p:nvSpPr>
                  <p:cNvPr id="3516" name="Shape 3516"/>
                  <p:cNvSpPr/>
                  <p:nvPr/>
                </p:nvSpPr>
                <p:spPr>
                  <a:xfrm>
                    <a:off x="-192102" y="1574702"/>
                    <a:ext cx="3802120" cy="964926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a14="http://schemas.microsoft.com/office/mac/drawingml/2011/main" val="1"/>
                    </a:ext>
                  </a:extLst>
                </p:spPr>
                <p:txBody>
                  <a:bodyPr wrap="none" lIns="38100" tIns="38100" rIns="38100" bIns="38100" numCol="1" anchor="ctr">
                    <a:spAutoFit/>
                  </a:bodyPr>
                  <a:lstStyle/>
                  <a:p>
                    <a:r>
                      <a:rPr sz="2844" dirty="0"/>
                      <a:t>Real photos</a:t>
                    </a:r>
                  </a:p>
                </p:txBody>
              </p:sp>
            </p:grpSp>
          </p:grpSp>
          <p:sp>
            <p:nvSpPr>
              <p:cNvPr id="3521" name="Shape 3521"/>
              <p:cNvSpPr/>
              <p:nvPr/>
            </p:nvSpPr>
            <p:spPr>
              <a:xfrm>
                <a:off x="7984879" y="11992765"/>
                <a:ext cx="676267" cy="10676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none" lIns="38100" tIns="38100" rIns="38100" bIns="38100" numCol="1" anchor="ctr">
                <a:spAutoFit/>
              </a:bodyPr>
              <a:lstStyle>
                <a:lvl1pPr>
                  <a:defRPr sz="6000">
                    <a:latin typeface="Adobe 繁黑體 Std B"/>
                    <a:ea typeface="Adobe 繁黑體 Std B"/>
                    <a:cs typeface="Adobe 繁黑體 Std B"/>
                    <a:sym typeface="Adobe 繁黑體 Std B"/>
                  </a:defRPr>
                </a:lvl1pPr>
              </a:lstStyle>
              <a:p>
                <a:r>
                  <a:rPr sz="3200"/>
                  <a:t>…</a:t>
                </a:r>
              </a:p>
            </p:txBody>
          </p:sp>
        </p:grpSp>
        <p:pic>
          <p:nvPicPr>
            <p:cNvPr id="3523" name="pasted-image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0886" y="10233513"/>
              <a:ext cx="2409123" cy="1605236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63500" dist="25400" dir="3600000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525" name="Shape 3525"/>
          <p:cNvSpPr/>
          <p:nvPr/>
        </p:nvSpPr>
        <p:spPr>
          <a:xfrm rot="5400000">
            <a:off x="3338454" y="4526218"/>
            <a:ext cx="549831" cy="8976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10000">
                <a:latin typeface="Adobe 繁黑體 Std B"/>
                <a:ea typeface="Adobe 繁黑體 Std B"/>
                <a:cs typeface="Adobe 繁黑體 Std B"/>
                <a:sym typeface="Adobe 繁黑體 Std B"/>
              </a:defRPr>
            </a:lvl1pPr>
          </a:lstStyle>
          <a:p>
            <a:r>
              <a:rPr sz="5333"/>
              <a:t>…</a:t>
            </a:r>
          </a:p>
        </p:txBody>
      </p:sp>
      <p:pic>
        <p:nvPicPr>
          <p:cNvPr id="41" name="Screen Shot 2017-01-11 at 2.48.58 A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93" y="3165418"/>
            <a:ext cx="1271604" cy="126763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pic>
        <p:nvPicPr>
          <p:cNvPr id="42" name="Screen Shot 2017-01-11 at 2.49.30 AM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266" y="3174230"/>
            <a:ext cx="1271604" cy="126763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43" name="Shape 3519"/>
          <p:cNvSpPr/>
          <p:nvPr/>
        </p:nvSpPr>
        <p:spPr>
          <a:xfrm>
            <a:off x="2230210" y="1203586"/>
            <a:ext cx="3124253" cy="5146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numCol="1" anchor="ctr">
            <a:spAutoFit/>
          </a:bodyPr>
          <a:lstStyle/>
          <a:p>
            <a:r>
              <a:rPr sz="2844" dirty="0"/>
              <a:t>Generated images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741800" y="5086157"/>
            <a:ext cx="305564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3" dirty="0"/>
              <a:t>Real vs. Fake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27358E-D4F2-F641-8DD9-8AC72015E6E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019143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Image synthesis from “noise”"/>
          <p:cNvSpPr txBox="1"/>
          <p:nvPr/>
        </p:nvSpPr>
        <p:spPr>
          <a:xfrm>
            <a:off x="972685" y="1263638"/>
            <a:ext cx="10593066" cy="733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 defTabSz="821531">
              <a:defRPr sz="80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4266" dirty="0"/>
              <a:t>Image synthesis from “noise”</a:t>
            </a:r>
          </a:p>
        </p:txBody>
      </p:sp>
      <p:grpSp>
        <p:nvGrpSpPr>
          <p:cNvPr id="547" name="Group"/>
          <p:cNvGrpSpPr/>
          <p:nvPr/>
        </p:nvGrpSpPr>
        <p:grpSpPr>
          <a:xfrm>
            <a:off x="5381292" y="6105031"/>
            <a:ext cx="2014858" cy="1885449"/>
            <a:chOff x="0" y="0"/>
            <a:chExt cx="3777856" cy="3535216"/>
          </a:xfrm>
        </p:grpSpPr>
        <p:pic>
          <p:nvPicPr>
            <p:cNvPr id="543" name="Sampler.pdf" descr="Sampler.pd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7970" y="0"/>
              <a:ext cx="2361915" cy="6185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44" name="z_sim_p(z).pdf" descr="z_sim_p(z).pd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6585" y="1951772"/>
              <a:ext cx="2284683" cy="6709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45" name="x_=_G(z).pdf" descr="x_=_G(z).pd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5981" y="2927063"/>
              <a:ext cx="2284683" cy="60815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46" name="G_mathcal_Z_righ.pdf" descr="G_mathcal_Z_righ.pdf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0" y="975886"/>
              <a:ext cx="3777857" cy="6185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48" name="Line"/>
          <p:cNvSpPr/>
          <p:nvPr/>
        </p:nvSpPr>
        <p:spPr>
          <a:xfrm>
            <a:off x="7487166" y="4321123"/>
            <a:ext cx="378398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grpSp>
        <p:nvGrpSpPr>
          <p:cNvPr id="551" name="Group"/>
          <p:cNvGrpSpPr/>
          <p:nvPr/>
        </p:nvGrpSpPr>
        <p:grpSpPr>
          <a:xfrm>
            <a:off x="2862575" y="3903835"/>
            <a:ext cx="1218498" cy="1481801"/>
            <a:chOff x="0" y="0"/>
            <a:chExt cx="2284682" cy="2778375"/>
          </a:xfrm>
        </p:grpSpPr>
        <p:pic>
          <p:nvPicPr>
            <p:cNvPr id="549" name="z_sim_p(z).pdf" descr="z_sim_p(z).pd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107476"/>
              <a:ext cx="2284683" cy="6709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50" name="Image" descr="Image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6099" y="0"/>
              <a:ext cx="1592485" cy="159248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52" name="Line"/>
          <p:cNvSpPr/>
          <p:nvPr/>
        </p:nvSpPr>
        <p:spPr>
          <a:xfrm>
            <a:off x="4487759" y="4321123"/>
            <a:ext cx="378399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pic>
        <p:nvPicPr>
          <p:cNvPr id="553" name="G.pdf" descr="G.pd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8287" y="2858913"/>
            <a:ext cx="350039" cy="3630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56" name="Group"/>
          <p:cNvGrpSpPr/>
          <p:nvPr/>
        </p:nvGrpSpPr>
        <p:grpSpPr>
          <a:xfrm>
            <a:off x="8170518" y="3698414"/>
            <a:ext cx="1450322" cy="1951408"/>
            <a:chOff x="-103166" y="1239947"/>
            <a:chExt cx="2719353" cy="3658890"/>
          </a:xfrm>
        </p:grpSpPr>
        <p:pic>
          <p:nvPicPr>
            <p:cNvPr id="554" name="x_=_G(z).pdf" descr="x_=_G(z).pd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4169" y="4290683"/>
              <a:ext cx="2284684" cy="60815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55" name="Image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03166" y="1239947"/>
              <a:ext cx="2719353" cy="22094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61" name="Group"/>
          <p:cNvGrpSpPr/>
          <p:nvPr/>
        </p:nvGrpSpPr>
        <p:grpSpPr>
          <a:xfrm>
            <a:off x="5179423" y="3475743"/>
            <a:ext cx="1947768" cy="1735444"/>
            <a:chOff x="0" y="0"/>
            <a:chExt cx="3652064" cy="3253956"/>
          </a:xfrm>
        </p:grpSpPr>
        <p:sp>
          <p:nvSpPr>
            <p:cNvPr id="559" name="Rectangle"/>
            <p:cNvSpPr/>
            <p:nvPr/>
          </p:nvSpPr>
          <p:spPr>
            <a:xfrm>
              <a:off x="0" y="0"/>
              <a:ext cx="3652065" cy="3253957"/>
            </a:xfrm>
            <a:prstGeom prst="rect">
              <a:avLst/>
            </a:prstGeom>
            <a:solidFill>
              <a:srgbClr val="53585F"/>
            </a:solidFill>
            <a:ln w="889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38122">
                <a:defRPr sz="3200" b="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707"/>
            </a:p>
          </p:txBody>
        </p:sp>
        <p:sp>
          <p:nvSpPr>
            <p:cNvPr id="560" name="Generator"/>
            <p:cNvSpPr txBox="1"/>
            <p:nvPr/>
          </p:nvSpPr>
          <p:spPr>
            <a:xfrm>
              <a:off x="55578" y="1222943"/>
              <a:ext cx="3540908" cy="7741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0640" tIns="40640" rIns="40640" bIns="40640" numCol="1" anchor="t">
              <a:noAutofit/>
            </a:bodyPr>
            <a:lstStyle>
              <a:lvl1pPr defTabSz="2172273">
                <a:defRPr sz="5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2667"/>
                <a:t>Generator</a:t>
              </a: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D3F6DA-2B1B-B04B-80A8-1FA852568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37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68410937"/>
      </p:ext>
    </p:extLst>
  </p:cSld>
  <p:clrMapOvr>
    <a:masterClrMapping/>
  </p:clrMapOvr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Image synthesis from “noise”"/>
          <p:cNvSpPr txBox="1"/>
          <p:nvPr/>
        </p:nvSpPr>
        <p:spPr>
          <a:xfrm>
            <a:off x="972685" y="1263638"/>
            <a:ext cx="10593066" cy="733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 defTabSz="821531">
              <a:defRPr sz="80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4266" dirty="0"/>
              <a:t>Image synthesis from “noise”</a:t>
            </a:r>
          </a:p>
        </p:txBody>
      </p:sp>
      <p:grpSp>
        <p:nvGrpSpPr>
          <p:cNvPr id="547" name="Group"/>
          <p:cNvGrpSpPr/>
          <p:nvPr/>
        </p:nvGrpSpPr>
        <p:grpSpPr>
          <a:xfrm>
            <a:off x="5381292" y="6105031"/>
            <a:ext cx="2014858" cy="1885449"/>
            <a:chOff x="0" y="0"/>
            <a:chExt cx="3777856" cy="3535216"/>
          </a:xfrm>
        </p:grpSpPr>
        <p:pic>
          <p:nvPicPr>
            <p:cNvPr id="543" name="Sampler.pdf" descr="Sampler.pd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7970" y="0"/>
              <a:ext cx="2361915" cy="6185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44" name="z_sim_p(z).pdf" descr="z_sim_p(z).pd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6585" y="1951772"/>
              <a:ext cx="2284683" cy="6709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45" name="x_=_G(z).pdf" descr="x_=_G(z).pd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5981" y="2927063"/>
              <a:ext cx="2284683" cy="60815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46" name="G_mathcal_Z_righ.pdf" descr="G_mathcal_Z_righ.pdf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0" y="975886"/>
              <a:ext cx="3777857" cy="6185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48" name="Line"/>
          <p:cNvSpPr/>
          <p:nvPr/>
        </p:nvSpPr>
        <p:spPr>
          <a:xfrm>
            <a:off x="7487166" y="4321123"/>
            <a:ext cx="378398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grpSp>
        <p:nvGrpSpPr>
          <p:cNvPr id="551" name="Group"/>
          <p:cNvGrpSpPr/>
          <p:nvPr/>
        </p:nvGrpSpPr>
        <p:grpSpPr>
          <a:xfrm>
            <a:off x="2862575" y="3903835"/>
            <a:ext cx="1218498" cy="1481801"/>
            <a:chOff x="0" y="0"/>
            <a:chExt cx="2284682" cy="2778375"/>
          </a:xfrm>
        </p:grpSpPr>
        <p:pic>
          <p:nvPicPr>
            <p:cNvPr id="549" name="z_sim_p(z).pdf" descr="z_sim_p(z).pd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107476"/>
              <a:ext cx="2284683" cy="6709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50" name="Image" descr="Image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6099" y="0"/>
              <a:ext cx="1592485" cy="159248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52" name="Line"/>
          <p:cNvSpPr/>
          <p:nvPr/>
        </p:nvSpPr>
        <p:spPr>
          <a:xfrm>
            <a:off x="4487759" y="4321123"/>
            <a:ext cx="378399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pic>
        <p:nvPicPr>
          <p:cNvPr id="553" name="G.pdf" descr="G.pd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8287" y="2858913"/>
            <a:ext cx="350039" cy="3630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56" name="Group"/>
          <p:cNvGrpSpPr/>
          <p:nvPr/>
        </p:nvGrpSpPr>
        <p:grpSpPr>
          <a:xfrm>
            <a:off x="8286430" y="3698414"/>
            <a:ext cx="1218498" cy="1951408"/>
            <a:chOff x="114169" y="1239947"/>
            <a:chExt cx="2284684" cy="3658890"/>
          </a:xfrm>
        </p:grpSpPr>
        <p:pic>
          <p:nvPicPr>
            <p:cNvPr id="554" name="x_=_G(z).pdf" descr="x_=_G(z).pd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4169" y="4290683"/>
              <a:ext cx="2284684" cy="60815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55" name="Image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1774" y="1239947"/>
              <a:ext cx="2209473" cy="22094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557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0781" y="3732919"/>
            <a:ext cx="849326" cy="84932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61" name="Group"/>
          <p:cNvGrpSpPr/>
          <p:nvPr/>
        </p:nvGrpSpPr>
        <p:grpSpPr>
          <a:xfrm>
            <a:off x="5179423" y="3475743"/>
            <a:ext cx="1947768" cy="1735444"/>
            <a:chOff x="0" y="0"/>
            <a:chExt cx="3652064" cy="3253956"/>
          </a:xfrm>
        </p:grpSpPr>
        <p:sp>
          <p:nvSpPr>
            <p:cNvPr id="559" name="Rectangle"/>
            <p:cNvSpPr/>
            <p:nvPr/>
          </p:nvSpPr>
          <p:spPr>
            <a:xfrm>
              <a:off x="0" y="0"/>
              <a:ext cx="3652065" cy="3253957"/>
            </a:xfrm>
            <a:prstGeom prst="rect">
              <a:avLst/>
            </a:prstGeom>
            <a:solidFill>
              <a:srgbClr val="53585F"/>
            </a:solidFill>
            <a:ln w="889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38122">
                <a:defRPr sz="3200" b="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707"/>
            </a:p>
          </p:txBody>
        </p:sp>
        <p:sp>
          <p:nvSpPr>
            <p:cNvPr id="560" name="Generator"/>
            <p:cNvSpPr txBox="1"/>
            <p:nvPr/>
          </p:nvSpPr>
          <p:spPr>
            <a:xfrm>
              <a:off x="55578" y="1222943"/>
              <a:ext cx="3540908" cy="7741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0640" tIns="40640" rIns="40640" bIns="40640" numCol="1" anchor="t">
              <a:noAutofit/>
            </a:bodyPr>
            <a:lstStyle>
              <a:lvl1pPr defTabSz="2172273">
                <a:defRPr sz="5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2667"/>
                <a:t>Generator</a:t>
              </a: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6E245E-16E7-3947-9CB5-64AB44522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38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204157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Image synthesis from “noise”"/>
          <p:cNvSpPr txBox="1"/>
          <p:nvPr/>
        </p:nvSpPr>
        <p:spPr>
          <a:xfrm>
            <a:off x="972685" y="1263638"/>
            <a:ext cx="10593066" cy="733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 defTabSz="821531">
              <a:defRPr sz="80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4266" dirty="0"/>
              <a:t>Image synthesis from “noise”</a:t>
            </a:r>
          </a:p>
        </p:txBody>
      </p:sp>
      <p:grpSp>
        <p:nvGrpSpPr>
          <p:cNvPr id="547" name="Group"/>
          <p:cNvGrpSpPr/>
          <p:nvPr/>
        </p:nvGrpSpPr>
        <p:grpSpPr>
          <a:xfrm>
            <a:off x="5381292" y="6105031"/>
            <a:ext cx="2014858" cy="1885449"/>
            <a:chOff x="0" y="0"/>
            <a:chExt cx="3777856" cy="3535216"/>
          </a:xfrm>
        </p:grpSpPr>
        <p:pic>
          <p:nvPicPr>
            <p:cNvPr id="543" name="Sampler.pdf" descr="Sampler.pd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7970" y="0"/>
              <a:ext cx="2361915" cy="6185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44" name="z_sim_p(z).pdf" descr="z_sim_p(z).pd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6585" y="1951772"/>
              <a:ext cx="2284683" cy="6709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45" name="x_=_G(z).pdf" descr="x_=_G(z).pd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5981" y="2927063"/>
              <a:ext cx="2284683" cy="60815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46" name="G_mathcal_Z_righ.pdf" descr="G_mathcal_Z_righ.pdf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0" y="975886"/>
              <a:ext cx="3777857" cy="6185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48" name="Line"/>
          <p:cNvSpPr/>
          <p:nvPr/>
        </p:nvSpPr>
        <p:spPr>
          <a:xfrm>
            <a:off x="7487166" y="4321123"/>
            <a:ext cx="378398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grpSp>
        <p:nvGrpSpPr>
          <p:cNvPr id="551" name="Group"/>
          <p:cNvGrpSpPr/>
          <p:nvPr/>
        </p:nvGrpSpPr>
        <p:grpSpPr>
          <a:xfrm>
            <a:off x="2862575" y="3903835"/>
            <a:ext cx="1218498" cy="1481801"/>
            <a:chOff x="0" y="0"/>
            <a:chExt cx="2284682" cy="2778375"/>
          </a:xfrm>
        </p:grpSpPr>
        <p:pic>
          <p:nvPicPr>
            <p:cNvPr id="549" name="z_sim_p(z).pdf" descr="z_sim_p(z).pd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107476"/>
              <a:ext cx="2284683" cy="6709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50" name="Image" descr="Image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6099" y="0"/>
              <a:ext cx="1592485" cy="159248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52" name="Line"/>
          <p:cNvSpPr/>
          <p:nvPr/>
        </p:nvSpPr>
        <p:spPr>
          <a:xfrm>
            <a:off x="4487759" y="4321123"/>
            <a:ext cx="378399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pic>
        <p:nvPicPr>
          <p:cNvPr id="553" name="G.pdf" descr="G.pd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8287" y="2858913"/>
            <a:ext cx="350039" cy="3630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56" name="Group"/>
          <p:cNvGrpSpPr/>
          <p:nvPr/>
        </p:nvGrpSpPr>
        <p:grpSpPr>
          <a:xfrm>
            <a:off x="8170518" y="3742446"/>
            <a:ext cx="1450322" cy="1907376"/>
            <a:chOff x="-103166" y="1322507"/>
            <a:chExt cx="2719353" cy="3576330"/>
          </a:xfrm>
        </p:grpSpPr>
        <p:pic>
          <p:nvPicPr>
            <p:cNvPr id="554" name="x_=_G(z).pdf" descr="x_=_G(z).pd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4169" y="4290683"/>
              <a:ext cx="2284684" cy="60815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55" name="Image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03166" y="1322507"/>
              <a:ext cx="2719353" cy="2044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557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0781" y="3732919"/>
            <a:ext cx="849326" cy="8493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8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5170" y="3517199"/>
            <a:ext cx="849325" cy="84932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61" name="Group"/>
          <p:cNvGrpSpPr/>
          <p:nvPr/>
        </p:nvGrpSpPr>
        <p:grpSpPr>
          <a:xfrm>
            <a:off x="5179423" y="3475743"/>
            <a:ext cx="1947768" cy="1735444"/>
            <a:chOff x="0" y="0"/>
            <a:chExt cx="3652064" cy="3253956"/>
          </a:xfrm>
        </p:grpSpPr>
        <p:sp>
          <p:nvSpPr>
            <p:cNvPr id="559" name="Rectangle"/>
            <p:cNvSpPr/>
            <p:nvPr/>
          </p:nvSpPr>
          <p:spPr>
            <a:xfrm>
              <a:off x="0" y="0"/>
              <a:ext cx="3652065" cy="3253957"/>
            </a:xfrm>
            <a:prstGeom prst="rect">
              <a:avLst/>
            </a:prstGeom>
            <a:solidFill>
              <a:srgbClr val="53585F"/>
            </a:solidFill>
            <a:ln w="889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38122">
                <a:defRPr sz="3200" b="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707"/>
            </a:p>
          </p:txBody>
        </p:sp>
        <p:sp>
          <p:nvSpPr>
            <p:cNvPr id="560" name="Generator"/>
            <p:cNvSpPr txBox="1"/>
            <p:nvPr/>
          </p:nvSpPr>
          <p:spPr>
            <a:xfrm>
              <a:off x="55578" y="1222943"/>
              <a:ext cx="3540908" cy="7741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0640" tIns="40640" rIns="40640" bIns="40640" numCol="1" anchor="t">
              <a:noAutofit/>
            </a:bodyPr>
            <a:lstStyle>
              <a:lvl1pPr defTabSz="2172273">
                <a:defRPr sz="5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2667"/>
                <a:t>Generator</a:t>
              </a: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B14CC9-0738-3C48-8C0D-A72ED5934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39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20162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CA7F12C-7260-C44F-903E-F0AF11152D44}"/>
              </a:ext>
            </a:extLst>
          </p:cNvPr>
          <p:cNvSpPr txBox="1">
            <a:spLocks/>
          </p:cNvSpPr>
          <p:nvPr/>
        </p:nvSpPr>
        <p:spPr>
          <a:xfrm>
            <a:off x="650240" y="988761"/>
            <a:ext cx="11704320" cy="227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altLang="en-US" dirty="0"/>
              <a:t>Goal: find       in image</a:t>
            </a:r>
          </a:p>
          <a:p>
            <a:pPr hangingPunct="1">
              <a:spcBef>
                <a:spcPts val="1600"/>
              </a:spcBef>
            </a:pPr>
            <a:r>
              <a:rPr lang="en-US" altLang="en-US" dirty="0"/>
              <a:t>Method 0: filter the image with eye patch</a:t>
            </a:r>
          </a:p>
        </p:txBody>
      </p:sp>
      <p:pic>
        <p:nvPicPr>
          <p:cNvPr id="246786" name="Picture 2" descr="C:\Documents and Settings\Derek Hoiem\My Documents\Classes\Spring10 - Computer Vision\figs\einstein.jpg">
            <a:extLst>
              <a:ext uri="{FF2B5EF4-FFF2-40B4-BE49-F238E27FC236}">
                <a16:creationId xmlns:a16="http://schemas.microsoft.com/office/drawing/2014/main" id="{A1FB2718-86B0-6248-A1F9-F486AE658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93" y="4118187"/>
            <a:ext cx="3901440" cy="499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6787" name="Title 1">
            <a:extLst>
              <a:ext uri="{FF2B5EF4-FFF2-40B4-BE49-F238E27FC236}">
                <a16:creationId xmlns:a16="http://schemas.microsoft.com/office/drawing/2014/main" id="{ABFD8441-B134-684B-B5A3-9C3E3500EB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5466" y="-312419"/>
            <a:ext cx="11099800" cy="2159000"/>
          </a:xfrm>
        </p:spPr>
        <p:txBody>
          <a:bodyPr/>
          <a:lstStyle/>
          <a:p>
            <a:pPr eaLnBrk="1" hangingPunct="1"/>
            <a:r>
              <a:rPr lang="en-US" altLang="en-US" sz="5404" dirty="0"/>
              <a:t>Matching with filters</a:t>
            </a:r>
          </a:p>
        </p:txBody>
      </p:sp>
      <p:pic>
        <p:nvPicPr>
          <p:cNvPr id="246789" name="Picture 1" descr="C:\Documents and Settings\Derek Hoiem\My Documents\Classes\Spring10 - Computer Vision\figs\eyefil.png">
            <a:extLst>
              <a:ext uri="{FF2B5EF4-FFF2-40B4-BE49-F238E27FC236}">
                <a16:creationId xmlns:a16="http://schemas.microsoft.com/office/drawing/2014/main" id="{51F0B260-F6B0-4943-94D9-B835C25D7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855" y="1589907"/>
            <a:ext cx="4064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6790" name="TextBox 7">
            <a:extLst>
              <a:ext uri="{FF2B5EF4-FFF2-40B4-BE49-F238E27FC236}">
                <a16:creationId xmlns:a16="http://schemas.microsoft.com/office/drawing/2014/main" id="{7D4E018A-6CDE-2E47-9D5F-66D68BB19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8984" y="9103361"/>
            <a:ext cx="915635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>
                <a:solidFill>
                  <a:srgbClr val="000000"/>
                </a:solidFill>
              </a:rPr>
              <a:t>Input</a:t>
            </a:r>
          </a:p>
        </p:txBody>
      </p:sp>
      <p:sp>
        <p:nvSpPr>
          <p:cNvPr id="10248" name="TextBox 8">
            <a:extLst>
              <a:ext uri="{FF2B5EF4-FFF2-40B4-BE49-F238E27FC236}">
                <a16:creationId xmlns:a16="http://schemas.microsoft.com/office/drawing/2014/main" id="{38AB3FF4-F289-6E42-BEC7-A42B20AEE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1717" y="9058205"/>
            <a:ext cx="2286203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>
                <a:solidFill>
                  <a:srgbClr val="000000"/>
                </a:solidFill>
              </a:rPr>
              <a:t>Filtered Image</a:t>
            </a:r>
          </a:p>
        </p:txBody>
      </p:sp>
      <p:graphicFrame>
        <p:nvGraphicFramePr>
          <p:cNvPr id="246792" name="Object 8">
            <a:extLst>
              <a:ext uri="{FF2B5EF4-FFF2-40B4-BE49-F238E27FC236}">
                <a16:creationId xmlns:a16="http://schemas.microsoft.com/office/drawing/2014/main" id="{8CAF750A-C325-894B-8D3D-A1A0509F50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531126"/>
              </p:ext>
            </p:extLst>
          </p:nvPr>
        </p:nvGraphicFramePr>
        <p:xfrm>
          <a:off x="2492587" y="2965272"/>
          <a:ext cx="7240694" cy="1244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5" name="Equation" r:id="rId6" imgW="47688500" imgH="8191500" progId="Equation.3">
                  <p:embed/>
                </p:oleObj>
              </mc:Choice>
              <mc:Fallback>
                <p:oleObj name="Equation" r:id="rId6" imgW="47688500" imgH="8191500" progId="Equation.3">
                  <p:embed/>
                  <p:pic>
                    <p:nvPicPr>
                      <p:cNvPr id="246792" name="Object 8">
                        <a:extLst>
                          <a:ext uri="{FF2B5EF4-FFF2-40B4-BE49-F238E27FC236}">
                            <a16:creationId xmlns:a16="http://schemas.microsoft.com/office/drawing/2014/main" id="{8CAF750A-C325-894B-8D3D-A1A0509F504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2587" y="2965272"/>
                        <a:ext cx="7240694" cy="12440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6739" name="Picture 3" descr="C:\Users\Hoiem\Documents\Classes\Computational Photography - Fall 2010\lectures\figs\filters\einstein_eye_raw_filtered.png">
            <a:extLst>
              <a:ext uri="{FF2B5EF4-FFF2-40B4-BE49-F238E27FC236}">
                <a16:creationId xmlns:a16="http://schemas.microsoft.com/office/drawing/2014/main" id="{144B7B4C-2689-CF4A-8727-DD9240230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054" y="4118187"/>
            <a:ext cx="3878862" cy="4967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0D88E14-998E-DB4F-ADEA-779788C02F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7186" y="6177280"/>
            <a:ext cx="3812262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3413">
                <a:solidFill>
                  <a:srgbClr val="000000"/>
                </a:solidFill>
              </a:rPr>
              <a:t>What went wrong?</a:t>
            </a:r>
          </a:p>
        </p:txBody>
      </p:sp>
      <p:sp>
        <p:nvSpPr>
          <p:cNvPr id="246795" name="TextBox 18">
            <a:extLst>
              <a:ext uri="{FF2B5EF4-FFF2-40B4-BE49-F238E27FC236}">
                <a16:creationId xmlns:a16="http://schemas.microsoft.com/office/drawing/2014/main" id="{CC296ACF-8B76-3E45-BB62-9A6E956B42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8907" y="3884188"/>
            <a:ext cx="1547218" cy="88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 dirty="0">
                <a:solidFill>
                  <a:srgbClr val="000000"/>
                </a:solidFill>
              </a:rPr>
              <a:t>f = image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560" dirty="0">
                <a:solidFill>
                  <a:srgbClr val="000000"/>
                </a:solidFill>
              </a:rPr>
              <a:t>g = filter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84D632A-3E8C-CD4A-906E-9A8CB1C18543}"/>
              </a:ext>
            </a:extLst>
          </p:cNvPr>
          <p:cNvCxnSpPr/>
          <p:nvPr/>
        </p:nvCxnSpPr>
        <p:spPr>
          <a:xfrm rot="10800000">
            <a:off x="8778240" y="3598428"/>
            <a:ext cx="866987" cy="54186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6">
            <a:extLst>
              <a:ext uri="{FF2B5EF4-FFF2-40B4-BE49-F238E27FC236}">
                <a16:creationId xmlns:a16="http://schemas.microsoft.com/office/drawing/2014/main" id="{33025FAA-B706-3942-BB6B-BF178B663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2819" y="9267313"/>
            <a:ext cx="3021981" cy="48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en-US" sz="256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Side by Derek </a:t>
            </a:r>
            <a:r>
              <a:rPr lang="en-US" altLang="en-US" sz="256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Hoiem</a:t>
            </a:r>
            <a:endParaRPr lang="en-US" altLang="en-US" sz="256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892D14-624B-B64A-82F5-5A22637DF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5EFC-6D8E-5C41-8126-FE1C14410A66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45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/>
      <p:bldP spid="1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" name="rightarrow.pdf" descr="rightarrow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6813" y="4717286"/>
            <a:ext cx="601447" cy="364514"/>
          </a:xfrm>
          <a:prstGeom prst="rect">
            <a:avLst/>
          </a:prstGeom>
          <a:ln w="12700">
            <a:miter lim="400000"/>
          </a:ln>
        </p:spPr>
      </p:pic>
      <p:sp>
        <p:nvSpPr>
          <p:cNvPr id="564" name="Learning a generative model"/>
          <p:cNvSpPr txBox="1"/>
          <p:nvPr/>
        </p:nvSpPr>
        <p:spPr>
          <a:xfrm>
            <a:off x="972685" y="1412651"/>
            <a:ext cx="10593066" cy="733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 defTabSz="821531">
              <a:defRPr sz="80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4266"/>
              <a:t>Learning a generative model</a:t>
            </a:r>
          </a:p>
        </p:txBody>
      </p:sp>
      <p:sp>
        <p:nvSpPr>
          <p:cNvPr id="565" name="[figs modified from: http://introtodeeplearning.com/materials/2019_6S191_L4.pdf]"/>
          <p:cNvSpPr txBox="1"/>
          <p:nvPr/>
        </p:nvSpPr>
        <p:spPr>
          <a:xfrm>
            <a:off x="2372155" y="7874768"/>
            <a:ext cx="10538141" cy="4216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 defTabSz="438122">
              <a:defRPr sz="4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sz="2240" dirty="0"/>
              <a:t>[figs modified from: </a:t>
            </a:r>
            <a:r>
              <a:rPr lang="en-US" sz="2240" u="sng" dirty="0">
                <a:hlinkClick r:id="rId4"/>
              </a:rPr>
              <a:t>http://introtodeeplearning.com/materials/2019_6S191_L4.pdf</a:t>
            </a:r>
            <a:r>
              <a:rPr lang="en-US" sz="2240" dirty="0"/>
              <a:t>]</a:t>
            </a:r>
            <a:endParaRPr sz="2240" dirty="0"/>
          </a:p>
        </p:txBody>
      </p:sp>
      <p:grpSp>
        <p:nvGrpSpPr>
          <p:cNvPr id="568" name="Group"/>
          <p:cNvGrpSpPr/>
          <p:nvPr/>
        </p:nvGrpSpPr>
        <p:grpSpPr>
          <a:xfrm>
            <a:off x="9118800" y="3443318"/>
            <a:ext cx="3937961" cy="3536946"/>
            <a:chOff x="0" y="0"/>
            <a:chExt cx="7383675" cy="6631773"/>
          </a:xfrm>
        </p:grpSpPr>
        <p:pic>
          <p:nvPicPr>
            <p:cNvPr id="566" name="Image" descr="Image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15999" y="0"/>
              <a:ext cx="6367677" cy="66317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7" name="G_mathcal_Z_righ.pdf" descr="G_mathcal_Z_righ.pdf"/>
            <p:cNvPicPr>
              <a:picLocks noChangeAspect="1"/>
            </p:cNvPicPr>
            <p:nvPr/>
          </p:nvPicPr>
          <p:blipFill>
            <a:blip r:embed="rId6"/>
            <a:srcRect l="31967" r="18620"/>
            <a:stretch>
              <a:fillRect/>
            </a:stretch>
          </p:blipFill>
          <p:spPr>
            <a:xfrm>
              <a:off x="0" y="2378414"/>
              <a:ext cx="1866702" cy="6185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71" name="Group"/>
          <p:cNvGrpSpPr/>
          <p:nvPr/>
        </p:nvGrpSpPr>
        <p:grpSpPr>
          <a:xfrm>
            <a:off x="212121" y="3443318"/>
            <a:ext cx="3634656" cy="3536946"/>
            <a:chOff x="0" y="0"/>
            <a:chExt cx="6814979" cy="6631773"/>
          </a:xfrm>
        </p:grpSpPr>
        <p:pic>
          <p:nvPicPr>
            <p:cNvPr id="569" name="Image" descr="Image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5477135" cy="66317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0" name="rightarrow.pdf" descr="rightarrow.pdf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5687267" y="2346069"/>
              <a:ext cx="1127713" cy="6834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81" name="Group"/>
          <p:cNvGrpSpPr/>
          <p:nvPr/>
        </p:nvGrpSpPr>
        <p:grpSpPr>
          <a:xfrm>
            <a:off x="9228499" y="1653865"/>
            <a:ext cx="2967673" cy="2911962"/>
            <a:chOff x="986582" y="0"/>
            <a:chExt cx="5564385" cy="5459927"/>
          </a:xfrm>
        </p:grpSpPr>
        <p:grpSp>
          <p:nvGrpSpPr>
            <p:cNvPr id="574" name="Group"/>
            <p:cNvGrpSpPr/>
            <p:nvPr/>
          </p:nvGrpSpPr>
          <p:grpSpPr>
            <a:xfrm>
              <a:off x="986582" y="2564746"/>
              <a:ext cx="2580531" cy="2895182"/>
              <a:chOff x="986582" y="439737"/>
              <a:chExt cx="2580530" cy="2895181"/>
            </a:xfrm>
          </p:grpSpPr>
          <p:sp>
            <p:nvSpPr>
              <p:cNvPr id="588" name="Connection Line"/>
              <p:cNvSpPr/>
              <p:nvPr/>
            </p:nvSpPr>
            <p:spPr>
              <a:xfrm>
                <a:off x="986582" y="879512"/>
                <a:ext cx="935899" cy="24554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268" h="21600" extrusionOk="0">
                    <a:moveTo>
                      <a:pt x="18268" y="0"/>
                    </a:moveTo>
                    <a:cubicBezTo>
                      <a:pt x="2106" y="9075"/>
                      <a:pt x="-3332" y="16275"/>
                      <a:pt x="1954" y="21600"/>
                    </a:cubicBezTo>
                  </a:path>
                </a:pathLst>
              </a:custGeom>
              <a:noFill/>
              <a:ln w="508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 sz="1920"/>
              </a:p>
            </p:txBody>
          </p:sp>
          <p:sp>
            <p:nvSpPr>
              <p:cNvPr id="573" name="latent variables"/>
              <p:cNvSpPr/>
              <p:nvPr/>
            </p:nvSpPr>
            <p:spPr>
              <a:xfrm>
                <a:off x="2297112" y="439737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8100" tIns="38100" rIns="38100" bIns="38100" numCol="1" anchor="ctr">
                <a:spAutoFit/>
              </a:bodyPr>
              <a:lstStyle>
                <a:lvl1pPr defTabSz="821531">
                  <a:defRPr sz="4800">
                    <a:latin typeface="Helvetica"/>
                    <a:ea typeface="Helvetica"/>
                    <a:cs typeface="Helvetica"/>
                    <a:sym typeface="Helvetica"/>
                  </a:defRPr>
                </a:lvl1pPr>
              </a:lstStyle>
              <a:p>
                <a:r>
                  <a:rPr sz="2560"/>
                  <a:t>latent variables</a:t>
                </a:r>
              </a:p>
            </p:txBody>
          </p:sp>
        </p:grpSp>
        <p:grpSp>
          <p:nvGrpSpPr>
            <p:cNvPr id="580" name="Group"/>
            <p:cNvGrpSpPr/>
            <p:nvPr/>
          </p:nvGrpSpPr>
          <p:grpSpPr>
            <a:xfrm>
              <a:off x="5516575" y="0"/>
              <a:ext cx="1034393" cy="3008576"/>
              <a:chOff x="0" y="0"/>
              <a:chExt cx="1034392" cy="3008575"/>
            </a:xfrm>
          </p:grpSpPr>
          <p:sp>
            <p:nvSpPr>
              <p:cNvPr id="575" name="Circle"/>
              <p:cNvSpPr/>
              <p:nvPr/>
            </p:nvSpPr>
            <p:spPr>
              <a:xfrm>
                <a:off x="0" y="0"/>
                <a:ext cx="1034393" cy="1034393"/>
              </a:xfrm>
              <a:prstGeom prst="ellips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38122">
                  <a:defRPr sz="3200" b="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1707"/>
              </a:p>
            </p:txBody>
          </p:sp>
          <p:pic>
            <p:nvPicPr>
              <p:cNvPr id="576" name="z.pdf" descr="z.pdf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36207" y="336207"/>
                <a:ext cx="361979" cy="36197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577" name="Line"/>
              <p:cNvSpPr/>
              <p:nvPr/>
            </p:nvSpPr>
            <p:spPr>
              <a:xfrm flipH="1">
                <a:off x="517196" y="1034392"/>
                <a:ext cx="1" cy="920415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38122">
                  <a:defRPr sz="3200" b="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1707"/>
              </a:p>
            </p:txBody>
          </p:sp>
          <p:sp>
            <p:nvSpPr>
              <p:cNvPr id="578" name="Circle"/>
              <p:cNvSpPr/>
              <p:nvPr/>
            </p:nvSpPr>
            <p:spPr>
              <a:xfrm>
                <a:off x="0" y="1974182"/>
                <a:ext cx="1034393" cy="1034394"/>
              </a:xfrm>
              <a:prstGeom prst="ellipse">
                <a:avLst/>
              </a:prstGeom>
              <a:solidFill>
                <a:srgbClr val="DCDEE0"/>
              </a:solidFill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38122">
                  <a:defRPr sz="3200" b="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1707"/>
              </a:p>
            </p:txBody>
          </p:sp>
          <p:pic>
            <p:nvPicPr>
              <p:cNvPr id="579" name="x.pdf" descr="x.pdf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36207" y="2329441"/>
                <a:ext cx="361979" cy="32387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sp>
        <p:nvSpPr>
          <p:cNvPr id="582" name="Rectangle"/>
          <p:cNvSpPr/>
          <p:nvPr/>
        </p:nvSpPr>
        <p:spPr>
          <a:xfrm rot="5400000">
            <a:off x="5667291" y="1209826"/>
            <a:ext cx="709007" cy="3825410"/>
          </a:xfrm>
          <a:prstGeom prst="rect">
            <a:avLst/>
          </a:prstGeom>
          <a:solidFill>
            <a:srgbClr val="D6D5D5"/>
          </a:solidFill>
          <a:ln w="12700">
            <a:miter lim="400000"/>
          </a:ln>
        </p:spPr>
        <p:txBody>
          <a:bodyPr lIns="27093" tIns="27093" rIns="27093" bIns="27093" anchor="ctr"/>
          <a:lstStyle/>
          <a:p>
            <a:pPr defTabSz="311554">
              <a:defRPr sz="3200"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707"/>
          </a:p>
        </p:txBody>
      </p:sp>
      <p:sp>
        <p:nvSpPr>
          <p:cNvPr id="583" name="Rectangle"/>
          <p:cNvSpPr/>
          <p:nvPr/>
        </p:nvSpPr>
        <p:spPr>
          <a:xfrm>
            <a:off x="4018500" y="2688408"/>
            <a:ext cx="4006590" cy="4422246"/>
          </a:xfrm>
          <a:prstGeom prst="rect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27093" tIns="27093" rIns="27093" bIns="27093" anchor="ctr"/>
          <a:lstStyle/>
          <a:p>
            <a:pPr defTabSz="311554">
              <a:defRPr sz="3200"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707"/>
          </a:p>
        </p:txBody>
      </p:sp>
      <p:pic>
        <p:nvPicPr>
          <p:cNvPr id="584" name="Objective.pdf" descr="Objective.pdf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135269" y="4127033"/>
            <a:ext cx="1684554" cy="3730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85" name="Optimizer.pdf" descr="Optimizer.pd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95698" y="6202134"/>
            <a:ext cx="1763694" cy="3730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86" name="Hypothesis_space.pdf" descr="Hypothesis_space.pdf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4468232" y="5164584"/>
            <a:ext cx="3018630" cy="3730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87" name="Learner.pdf" descr="Learner.pdf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87621" y="2940274"/>
            <a:ext cx="1668348" cy="364513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8FD691-87B5-5B4B-8A2C-489692565EF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19743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8" grpId="0" animBg="1" advAuto="0"/>
      <p:bldP spid="581" grpId="0" animBg="1" advAuto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6" name="Group"/>
          <p:cNvGrpSpPr/>
          <p:nvPr/>
        </p:nvGrpSpPr>
        <p:grpSpPr>
          <a:xfrm>
            <a:off x="9212089" y="3246258"/>
            <a:ext cx="3018538" cy="2764703"/>
            <a:chOff x="0" y="0"/>
            <a:chExt cx="5659757" cy="5183816"/>
          </a:xfrm>
        </p:grpSpPr>
        <p:pic>
          <p:nvPicPr>
            <p:cNvPr id="592" name="Image" descr="Image"/>
            <p:cNvPicPr>
              <a:picLocks noChangeAspect="1"/>
            </p:cNvPicPr>
            <p:nvPr/>
          </p:nvPicPr>
          <p:blipFill>
            <a:blip r:embed="rId3"/>
            <a:srcRect l="18049" t="14217"/>
            <a:stretch>
              <a:fillRect/>
            </a:stretch>
          </p:blipFill>
          <p:spPr>
            <a:xfrm>
              <a:off x="0" y="619174"/>
              <a:ext cx="5659758" cy="37071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595" name="Group"/>
            <p:cNvGrpSpPr/>
            <p:nvPr/>
          </p:nvGrpSpPr>
          <p:grpSpPr>
            <a:xfrm>
              <a:off x="841083" y="0"/>
              <a:ext cx="4434065" cy="5183817"/>
              <a:chOff x="0" y="0"/>
              <a:chExt cx="4434064" cy="5183816"/>
            </a:xfrm>
          </p:grpSpPr>
          <p:pic>
            <p:nvPicPr>
              <p:cNvPr id="593" name="Density.pdf" descr="Density.pdf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11056" y="0"/>
                <a:ext cx="2211952" cy="61859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594" name="p_mathcal_X_righ.pdf" descr="p_mathcal_X_righ.pdf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4379599"/>
                <a:ext cx="4434065" cy="80421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grpSp>
        <p:nvGrpSpPr>
          <p:cNvPr id="600" name="Group"/>
          <p:cNvGrpSpPr/>
          <p:nvPr/>
        </p:nvGrpSpPr>
        <p:grpSpPr>
          <a:xfrm>
            <a:off x="-190519" y="4405319"/>
            <a:ext cx="3804697" cy="609812"/>
            <a:chOff x="0" y="0"/>
            <a:chExt cx="7133804" cy="1143396"/>
          </a:xfrm>
        </p:grpSpPr>
        <p:pic>
          <p:nvPicPr>
            <p:cNvPr id="597" name="Image" descr="Image"/>
            <p:cNvPicPr>
              <a:picLocks noChangeAspect="1"/>
            </p:cNvPicPr>
            <p:nvPr/>
          </p:nvPicPr>
          <p:blipFill>
            <a:blip r:embed="rId3"/>
            <a:srcRect l="18049" t="79009"/>
            <a:stretch>
              <a:fillRect/>
            </a:stretch>
          </p:blipFill>
          <p:spPr>
            <a:xfrm>
              <a:off x="0" y="0"/>
              <a:ext cx="7133805" cy="11433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98" name="Line"/>
            <p:cNvSpPr/>
            <p:nvPr/>
          </p:nvSpPr>
          <p:spPr>
            <a:xfrm>
              <a:off x="959028" y="832104"/>
              <a:ext cx="5613995" cy="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38122">
                <a:defRPr sz="3200" b="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707"/>
            </a:p>
          </p:txBody>
        </p:sp>
        <p:sp>
          <p:nvSpPr>
            <p:cNvPr id="599" name="Line"/>
            <p:cNvSpPr/>
            <p:nvPr/>
          </p:nvSpPr>
          <p:spPr>
            <a:xfrm>
              <a:off x="959028" y="832103"/>
              <a:ext cx="5613995" cy="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38122">
                <a:defRPr sz="3200" b="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707"/>
            </a:p>
          </p:txBody>
        </p:sp>
      </p:grpSp>
      <p:sp>
        <p:nvSpPr>
          <p:cNvPr id="601" name="[figs modified from: http://introtodeeplearning.com/materials/2019_6S191_L4.pdf]"/>
          <p:cNvSpPr txBox="1"/>
          <p:nvPr/>
        </p:nvSpPr>
        <p:spPr>
          <a:xfrm>
            <a:off x="2392630" y="7933275"/>
            <a:ext cx="10538141" cy="4216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 defTabSz="438122">
              <a:defRPr sz="4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sz="2240"/>
              <a:t>[figs modified from: </a:t>
            </a:r>
            <a:r>
              <a:rPr sz="2240" u="sng">
                <a:hlinkClick r:id="rId6"/>
              </a:rPr>
              <a:t>http://introtodeeplearning.com/materials/2019_6S191_L4.pdf</a:t>
            </a:r>
            <a:r>
              <a:rPr sz="2240"/>
              <a:t>]</a:t>
            </a:r>
          </a:p>
        </p:txBody>
      </p:sp>
      <p:sp>
        <p:nvSpPr>
          <p:cNvPr id="602" name="Rectangle"/>
          <p:cNvSpPr/>
          <p:nvPr/>
        </p:nvSpPr>
        <p:spPr>
          <a:xfrm rot="5400000">
            <a:off x="5914715" y="963438"/>
            <a:ext cx="709007" cy="3825410"/>
          </a:xfrm>
          <a:prstGeom prst="rect">
            <a:avLst/>
          </a:prstGeom>
          <a:solidFill>
            <a:srgbClr val="D6D5D5"/>
          </a:solidFill>
          <a:ln w="12700">
            <a:miter lim="400000"/>
          </a:ln>
        </p:spPr>
        <p:txBody>
          <a:bodyPr lIns="27093" tIns="27093" rIns="27093" bIns="27093" anchor="ctr"/>
          <a:lstStyle/>
          <a:p>
            <a:pPr defTabSz="311554">
              <a:defRPr sz="3200"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707"/>
          </a:p>
        </p:txBody>
      </p:sp>
      <p:pic>
        <p:nvPicPr>
          <p:cNvPr id="603" name="Data.pdf" descr="Data.pd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2406" y="3913349"/>
            <a:ext cx="899538" cy="307737"/>
          </a:xfrm>
          <a:prstGeom prst="rect">
            <a:avLst/>
          </a:prstGeom>
          <a:ln w="12700">
            <a:miter lim="400000"/>
          </a:ln>
        </p:spPr>
      </p:pic>
      <p:sp>
        <p:nvSpPr>
          <p:cNvPr id="604" name="Rectangle"/>
          <p:cNvSpPr/>
          <p:nvPr/>
        </p:nvSpPr>
        <p:spPr>
          <a:xfrm>
            <a:off x="4265923" y="2442020"/>
            <a:ext cx="4006590" cy="4422246"/>
          </a:xfrm>
          <a:prstGeom prst="rect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27093" tIns="27093" rIns="27093" bIns="27093" anchor="ctr"/>
          <a:lstStyle/>
          <a:p>
            <a:pPr defTabSz="311554">
              <a:defRPr sz="3200"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707"/>
          </a:p>
        </p:txBody>
      </p:sp>
      <p:pic>
        <p:nvPicPr>
          <p:cNvPr id="605" name="rightarrow.pdf" descr="rightarrow.pd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5540" y="4497687"/>
            <a:ext cx="432042" cy="261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rightarrow.pdf" descr="rightarrow.pd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70946" y="4446353"/>
            <a:ext cx="601447" cy="364514"/>
          </a:xfrm>
          <a:prstGeom prst="rect">
            <a:avLst/>
          </a:prstGeom>
          <a:ln w="12700">
            <a:miter lim="400000"/>
          </a:ln>
        </p:spPr>
      </p:pic>
      <p:pic>
        <p:nvPicPr>
          <p:cNvPr id="607" name="Objective.pdf" descr="Objective.pdf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5382692" y="3880646"/>
            <a:ext cx="1684554" cy="373090"/>
          </a:xfrm>
          <a:prstGeom prst="rect">
            <a:avLst/>
          </a:prstGeom>
          <a:ln w="12700">
            <a:miter lim="400000"/>
          </a:ln>
        </p:spPr>
      </p:pic>
      <p:pic>
        <p:nvPicPr>
          <p:cNvPr id="608" name="Optimizer.pdf" descr="Optimizer.pd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43121" y="5955747"/>
            <a:ext cx="1763694" cy="373089"/>
          </a:xfrm>
          <a:prstGeom prst="rect">
            <a:avLst/>
          </a:prstGeom>
          <a:ln w="12700">
            <a:miter lim="400000"/>
          </a:ln>
        </p:spPr>
      </p:pic>
      <p:pic>
        <p:nvPicPr>
          <p:cNvPr id="609" name="Hypothesis_space.pdf" descr="Hypothesis_space.pdf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4715655" y="4918197"/>
            <a:ext cx="3018630" cy="373090"/>
          </a:xfrm>
          <a:prstGeom prst="rect">
            <a:avLst/>
          </a:prstGeom>
          <a:ln w="12700">
            <a:miter lim="400000"/>
          </a:ln>
        </p:spPr>
      </p:pic>
      <p:pic>
        <p:nvPicPr>
          <p:cNvPr id="610" name="Learner.pdf" descr="Learner.pd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35044" y="2693886"/>
            <a:ext cx="1668348" cy="364514"/>
          </a:xfrm>
          <a:prstGeom prst="rect">
            <a:avLst/>
          </a:prstGeom>
          <a:ln w="12700">
            <a:miter lim="400000"/>
          </a:ln>
        </p:spPr>
      </p:pic>
      <p:sp>
        <p:nvSpPr>
          <p:cNvPr id="611" name="Learning a density model"/>
          <p:cNvSpPr txBox="1"/>
          <p:nvPr/>
        </p:nvSpPr>
        <p:spPr>
          <a:xfrm>
            <a:off x="972685" y="1412651"/>
            <a:ext cx="10593066" cy="733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 defTabSz="821531">
              <a:defRPr sz="80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4266"/>
              <a:t>Learning a density model</a:t>
            </a:r>
          </a:p>
        </p:txBody>
      </p:sp>
      <p:grpSp>
        <p:nvGrpSpPr>
          <p:cNvPr id="614" name="Group"/>
          <p:cNvGrpSpPr/>
          <p:nvPr/>
        </p:nvGrpSpPr>
        <p:grpSpPr>
          <a:xfrm>
            <a:off x="9494115" y="6086152"/>
            <a:ext cx="677334" cy="1983644"/>
            <a:chOff x="6292697" y="0"/>
            <a:chExt cx="1270000" cy="3719330"/>
          </a:xfrm>
        </p:grpSpPr>
        <p:sp>
          <p:nvSpPr>
            <p:cNvPr id="612" name="Line"/>
            <p:cNvSpPr/>
            <p:nvPr/>
          </p:nvSpPr>
          <p:spPr>
            <a:xfrm flipV="1">
              <a:off x="6881905" y="-1"/>
              <a:ext cx="1" cy="1618642"/>
            </a:xfrm>
            <a:prstGeom prst="line">
              <a:avLst/>
            </a:prstGeom>
            <a:noFill/>
            <a:ln w="63500" cap="flat">
              <a:solidFill>
                <a:srgbClr val="000000"/>
              </a:solidFill>
              <a:prstDash val="sysDot"/>
              <a:miter lim="400000"/>
              <a:tailEnd type="triangle" w="med" len="med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38122">
                <a:defRPr sz="3200" b="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707"/>
            </a:p>
          </p:txBody>
        </p:sp>
        <p:sp>
          <p:nvSpPr>
            <p:cNvPr id="613" name="Normalized distribution…"/>
            <p:cNvSpPr/>
            <p:nvPr/>
          </p:nvSpPr>
          <p:spPr>
            <a:xfrm>
              <a:off x="6292697" y="2449330"/>
              <a:ext cx="1270001" cy="1270001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/>
            <a:p>
              <a:pPr defTabSz="438122">
                <a:defRPr sz="4200" b="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r>
                <a:rPr sz="2240"/>
                <a:t>Normalized distribution</a:t>
              </a:r>
            </a:p>
            <a:p>
              <a:pPr defTabSz="438122">
                <a:defRPr sz="4200" b="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r>
                <a:rPr sz="2240"/>
                <a:t>(some models output unormalized </a:t>
              </a:r>
              <a:r>
                <a:rPr sz="2240" i="1">
                  <a:latin typeface="Helvetica"/>
                  <a:ea typeface="Helvetica"/>
                  <a:cs typeface="Helvetica"/>
                  <a:sym typeface="Helvetica"/>
                </a:rPr>
                <a:t>energy functions</a:t>
              </a:r>
              <a:r>
                <a:rPr sz="2240"/>
                <a:t>)</a:t>
              </a: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61F52F-A6D6-9D48-B6BA-D49FB801350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325527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" grpId="0" animBg="1" advAuto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Case study #1: Fitting a Gaussian to data"/>
          <p:cNvSpPr txBox="1"/>
          <p:nvPr/>
        </p:nvSpPr>
        <p:spPr>
          <a:xfrm>
            <a:off x="972685" y="1277184"/>
            <a:ext cx="10593066" cy="733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 defTabSz="821531">
              <a:defRPr sz="80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4266"/>
              <a:t>Case study #1: Fitting a Gaussian to data</a:t>
            </a:r>
          </a:p>
        </p:txBody>
      </p:sp>
      <p:pic>
        <p:nvPicPr>
          <p:cNvPr id="619" name="Screen Shot 2017-05-22 at 9.14.20 AM.png" descr="Screen Shot 2017-05-22 at 9.14.20 AM.png"/>
          <p:cNvPicPr>
            <a:picLocks noChangeAspect="1"/>
          </p:cNvPicPr>
          <p:nvPr/>
        </p:nvPicPr>
        <p:blipFill>
          <a:blip r:embed="rId3"/>
          <a:srcRect b="18620"/>
          <a:stretch>
            <a:fillRect/>
          </a:stretch>
        </p:blipFill>
        <p:spPr>
          <a:xfrm>
            <a:off x="258667" y="2532187"/>
            <a:ext cx="7729251" cy="4259713"/>
          </a:xfrm>
          <a:prstGeom prst="rect">
            <a:avLst/>
          </a:prstGeom>
          <a:ln w="12700">
            <a:miter lim="400000"/>
          </a:ln>
        </p:spPr>
      </p:pic>
      <p:sp>
        <p:nvSpPr>
          <p:cNvPr id="620" name="fig from [Goodfellow, 2016]"/>
          <p:cNvSpPr txBox="1"/>
          <p:nvPr/>
        </p:nvSpPr>
        <p:spPr>
          <a:xfrm>
            <a:off x="2333524" y="6674887"/>
            <a:ext cx="3579506" cy="4216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defTabSz="821531">
              <a:defRPr sz="42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2240"/>
              <a:t>fig from [Goodfellow, 2016]</a:t>
            </a:r>
          </a:p>
        </p:txBody>
      </p:sp>
      <p:grpSp>
        <p:nvGrpSpPr>
          <p:cNvPr id="623" name="Group"/>
          <p:cNvGrpSpPr/>
          <p:nvPr/>
        </p:nvGrpSpPr>
        <p:grpSpPr>
          <a:xfrm>
            <a:off x="8174017" y="2681331"/>
            <a:ext cx="4077335" cy="1153971"/>
            <a:chOff x="-29103" y="-4478"/>
            <a:chExt cx="7645000" cy="2163693"/>
          </a:xfrm>
        </p:grpSpPr>
        <p:pic>
          <p:nvPicPr>
            <p:cNvPr id="621" name="max_theta_mathbb.pdf" descr="max_theta_mathbb.pd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3353" y="1129915"/>
              <a:ext cx="6922544" cy="10293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22" name="Max likelihood objective"/>
            <p:cNvSpPr txBox="1"/>
            <p:nvPr/>
          </p:nvSpPr>
          <p:spPr>
            <a:xfrm>
              <a:off x="-29103" y="-4478"/>
              <a:ext cx="7024156" cy="9138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 defTabSz="821531">
                <a:defRPr sz="5000" b="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r>
                <a:rPr sz="2667"/>
                <a:t>Max likelihood objective</a:t>
              </a:r>
            </a:p>
          </p:txBody>
        </p:sp>
      </p:grpSp>
      <p:grpSp>
        <p:nvGrpSpPr>
          <p:cNvPr id="627" name="Group"/>
          <p:cNvGrpSpPr/>
          <p:nvPr/>
        </p:nvGrpSpPr>
        <p:grpSpPr>
          <a:xfrm>
            <a:off x="8179141" y="5834186"/>
            <a:ext cx="4490178" cy="1367145"/>
            <a:chOff x="-19498" y="-4478"/>
            <a:chExt cx="8419083" cy="2563394"/>
          </a:xfrm>
        </p:grpSpPr>
        <p:sp>
          <p:nvSpPr>
            <p:cNvPr id="624" name="Closed form optimum:"/>
            <p:cNvSpPr txBox="1"/>
            <p:nvPr/>
          </p:nvSpPr>
          <p:spPr>
            <a:xfrm>
              <a:off x="-19498" y="-4478"/>
              <a:ext cx="6486151" cy="9138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 defTabSz="821531">
                <a:defRPr sz="5000" b="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r>
                <a:rPr sz="2667"/>
                <a:t>Closed form optimum:</a:t>
              </a:r>
            </a:p>
          </p:txBody>
        </p:sp>
        <p:pic>
          <p:nvPicPr>
            <p:cNvPr id="625" name="mu_=_frac_1_N_su.pdf" descr="mu_=_frac_1_N_su.pd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5499" y="1186174"/>
              <a:ext cx="2590801" cy="13335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6" name="sigma^2_=_frac_1.pdf" descr="sigma^2_=_frac_1.pd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97484" y="1225415"/>
              <a:ext cx="4102101" cy="13335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31" name="Group"/>
          <p:cNvGrpSpPr/>
          <p:nvPr/>
        </p:nvGrpSpPr>
        <p:grpSpPr>
          <a:xfrm>
            <a:off x="8168864" y="4126733"/>
            <a:ext cx="4735271" cy="1419836"/>
            <a:chOff x="-38765" y="-4479"/>
            <a:chExt cx="8878633" cy="2662192"/>
          </a:xfrm>
        </p:grpSpPr>
        <p:sp>
          <p:nvSpPr>
            <p:cNvPr id="628" name="Considering only Gaussian fits"/>
            <p:cNvSpPr txBox="1"/>
            <p:nvPr/>
          </p:nvSpPr>
          <p:spPr>
            <a:xfrm>
              <a:off x="-38765" y="-4479"/>
              <a:ext cx="8878633" cy="9138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 defTabSz="821531">
                <a:defRPr sz="5000" b="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r>
                <a:rPr sz="2667"/>
                <a:t>Considering only Gaussian fits</a:t>
              </a:r>
            </a:p>
          </p:txBody>
        </p:sp>
        <p:pic>
          <p:nvPicPr>
            <p:cNvPr id="629" name="theta_=_mu,_sigm.pdf" descr="theta_=_mu,_sigm.pd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19455" y="2043904"/>
              <a:ext cx="2322516" cy="6138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0" name="p_theta_(x)_=_ma.pdf" descr="p_theta_(x)_=_ma.pdf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22179" y="1047524"/>
              <a:ext cx="5371540" cy="70874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3E16F4-8BB5-704F-A85B-A96E314A2EE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907701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3" grpId="0" animBg="1" advAuto="0"/>
      <p:bldP spid="627" grpId="0" animBg="1" advAuto="0"/>
      <p:bldP spid="631" grpId="0" animBg="1" advAuto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Rectangle"/>
          <p:cNvSpPr/>
          <p:nvPr/>
        </p:nvSpPr>
        <p:spPr>
          <a:xfrm rot="5400000">
            <a:off x="5779033" y="519577"/>
            <a:ext cx="709007" cy="4306733"/>
          </a:xfrm>
          <a:prstGeom prst="rect">
            <a:avLst/>
          </a:prstGeom>
          <a:solidFill>
            <a:srgbClr val="D6D5D5"/>
          </a:solidFill>
          <a:ln w="12700">
            <a:miter lim="400000"/>
          </a:ln>
        </p:spPr>
        <p:txBody>
          <a:bodyPr lIns="27093" tIns="27093" rIns="27093" bIns="27093" anchor="ctr"/>
          <a:lstStyle/>
          <a:p>
            <a:pPr defTabSz="311554">
              <a:defRPr sz="3200"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707"/>
          </a:p>
        </p:txBody>
      </p:sp>
      <p:pic>
        <p:nvPicPr>
          <p:cNvPr id="634" name="Data.pdf" descr="Data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5260" y="5103933"/>
            <a:ext cx="1065500" cy="364514"/>
          </a:xfrm>
          <a:prstGeom prst="rect">
            <a:avLst/>
          </a:prstGeom>
          <a:ln w="12700">
            <a:miter lim="400000"/>
          </a:ln>
        </p:spPr>
      </p:pic>
      <p:sp>
        <p:nvSpPr>
          <p:cNvPr id="635" name="Rectangle"/>
          <p:cNvSpPr/>
          <p:nvPr/>
        </p:nvSpPr>
        <p:spPr>
          <a:xfrm>
            <a:off x="3889579" y="2238820"/>
            <a:ext cx="4487914" cy="5329525"/>
          </a:xfrm>
          <a:prstGeom prst="rect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27093" tIns="27093" rIns="27093" bIns="27093" anchor="ctr"/>
          <a:lstStyle/>
          <a:p>
            <a:pPr defTabSz="311554">
              <a:defRPr sz="3200"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707"/>
          </a:p>
        </p:txBody>
      </p:sp>
      <p:pic>
        <p:nvPicPr>
          <p:cNvPr id="636" name="rightarrow.pdf" descr="rightarrow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4084" y="5179802"/>
            <a:ext cx="432042" cy="261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637" name="rightarrow.pdf" descr="rightarrow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0946" y="5103933"/>
            <a:ext cx="601447" cy="364514"/>
          </a:xfrm>
          <a:prstGeom prst="rect">
            <a:avLst/>
          </a:prstGeom>
          <a:ln w="12700">
            <a:miter lim="400000"/>
          </a:ln>
        </p:spPr>
      </p:pic>
      <p:pic>
        <p:nvPicPr>
          <p:cNvPr id="638" name="Objective.pdf" descr="Objective.pd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304056" y="3409665"/>
            <a:ext cx="1684554" cy="373089"/>
          </a:xfrm>
          <a:prstGeom prst="rect">
            <a:avLst/>
          </a:prstGeom>
          <a:ln w="12700">
            <a:miter lim="400000"/>
          </a:ln>
        </p:spPr>
      </p:pic>
      <p:pic>
        <p:nvPicPr>
          <p:cNvPr id="639" name="Optimizer.pdf" descr="Optimizer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4536" y="6208845"/>
            <a:ext cx="1763694" cy="373090"/>
          </a:xfrm>
          <a:prstGeom prst="rect">
            <a:avLst/>
          </a:prstGeom>
          <a:ln w="12700">
            <a:miter lim="400000"/>
          </a:ln>
        </p:spPr>
      </p:pic>
      <p:pic>
        <p:nvPicPr>
          <p:cNvPr id="640" name="Hypothesis_space.pdf" descr="Hypothesis_space.pd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637094" y="4775388"/>
            <a:ext cx="3018630" cy="373090"/>
          </a:xfrm>
          <a:prstGeom prst="rect">
            <a:avLst/>
          </a:prstGeom>
          <a:ln w="12700">
            <a:miter lim="400000"/>
          </a:ln>
        </p:spPr>
      </p:pic>
      <p:pic>
        <p:nvPicPr>
          <p:cNvPr id="641" name="Learner.pdf" descr="Learner.pd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2209" y="2441464"/>
            <a:ext cx="1668348" cy="364514"/>
          </a:xfrm>
          <a:prstGeom prst="rect">
            <a:avLst/>
          </a:prstGeom>
          <a:ln w="12700">
            <a:miter lim="400000"/>
          </a:ln>
        </p:spPr>
      </p:pic>
      <p:sp>
        <p:nvSpPr>
          <p:cNvPr id="642" name="Case study #1: Fitting a Gaussian to data"/>
          <p:cNvSpPr txBox="1"/>
          <p:nvPr/>
        </p:nvSpPr>
        <p:spPr>
          <a:xfrm>
            <a:off x="972685" y="1277184"/>
            <a:ext cx="10593066" cy="733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 defTabSz="821531">
              <a:defRPr sz="80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4266"/>
              <a:t>Case study #1: Fitting a Gaussian to data</a:t>
            </a:r>
          </a:p>
        </p:txBody>
      </p:sp>
      <p:pic>
        <p:nvPicPr>
          <p:cNvPr id="643" name="max_theta_mathbb.pdf" descr="max_theta_mathbb.pd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00371" y="3842250"/>
            <a:ext cx="3692024" cy="548960"/>
          </a:xfrm>
          <a:prstGeom prst="rect">
            <a:avLst/>
          </a:prstGeom>
          <a:ln w="12700">
            <a:miter lim="400000"/>
          </a:ln>
        </p:spPr>
      </p:pic>
      <p:pic>
        <p:nvPicPr>
          <p:cNvPr id="644" name="p(x)_=_mathcal_N.pdf" descr="p(x)_=_mathcal_N.pd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0163" y="5387056"/>
            <a:ext cx="2732439" cy="383147"/>
          </a:xfrm>
          <a:prstGeom prst="rect">
            <a:avLst/>
          </a:prstGeom>
          <a:ln w="12700">
            <a:miter lim="400000"/>
          </a:ln>
        </p:spPr>
      </p:pic>
      <p:pic>
        <p:nvPicPr>
          <p:cNvPr id="645" name="mu_=_frac_1_N_su.pdf" descr="mu_=_frac_1_N_su.pd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13019" y="6661275"/>
            <a:ext cx="1381761" cy="711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46" name="sigma^2_=_frac_1.pdf" descr="sigma^2_=_frac_1.pd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02164" y="6661275"/>
            <a:ext cx="2187787" cy="711201"/>
          </a:xfrm>
          <a:prstGeom prst="rect">
            <a:avLst/>
          </a:prstGeom>
          <a:ln w="12700">
            <a:miter lim="400000"/>
          </a:ln>
        </p:spPr>
      </p:pic>
      <p:sp>
        <p:nvSpPr>
          <p:cNvPr id="647" name="“max likelihood”"/>
          <p:cNvSpPr txBox="1"/>
          <p:nvPr/>
        </p:nvSpPr>
        <p:spPr>
          <a:xfrm>
            <a:off x="8750087" y="2875658"/>
            <a:ext cx="2529540" cy="487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defTabSz="821531">
              <a:defRPr sz="50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2667"/>
              <a:t>“max likelihood”</a:t>
            </a:r>
          </a:p>
        </p:txBody>
      </p:sp>
      <p:sp>
        <p:nvSpPr>
          <p:cNvPr id="648" name="Line"/>
          <p:cNvSpPr/>
          <p:nvPr/>
        </p:nvSpPr>
        <p:spPr>
          <a:xfrm flipH="1">
            <a:off x="7627442" y="3223725"/>
            <a:ext cx="1125566" cy="475851"/>
          </a:xfrm>
          <a:prstGeom prst="line">
            <a:avLst/>
          </a:prstGeom>
          <a:ln w="50800">
            <a:solidFill>
              <a:srgbClr val="000000"/>
            </a:solidFill>
            <a:prstDash val="sysDot"/>
            <a:miter lim="400000"/>
            <a:tailEnd type="triangle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pic>
        <p:nvPicPr>
          <p:cNvPr id="649" name="Density.pdf" descr="Density.pdf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74409" y="4846235"/>
            <a:ext cx="1179707" cy="329919"/>
          </a:xfrm>
          <a:prstGeom prst="rect">
            <a:avLst/>
          </a:prstGeom>
          <a:ln w="12700">
            <a:miter lim="400000"/>
          </a:ln>
        </p:spPr>
      </p:pic>
      <p:pic>
        <p:nvPicPr>
          <p:cNvPr id="650" name="p_mathcal_X_righ.pdf" descr="p_mathcal_X_righ.pdf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81845" y="5339675"/>
            <a:ext cx="2364835" cy="42891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4671DB-B040-884A-9AD6-19B13F4E934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220097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Rectangle"/>
          <p:cNvSpPr/>
          <p:nvPr/>
        </p:nvSpPr>
        <p:spPr>
          <a:xfrm rot="5400000">
            <a:off x="5914715" y="1234372"/>
            <a:ext cx="709007" cy="3825410"/>
          </a:xfrm>
          <a:prstGeom prst="rect">
            <a:avLst/>
          </a:prstGeom>
          <a:solidFill>
            <a:srgbClr val="D6D5D5"/>
          </a:solidFill>
          <a:ln w="12700">
            <a:miter lim="400000"/>
          </a:ln>
        </p:spPr>
        <p:txBody>
          <a:bodyPr lIns="27093" tIns="27093" rIns="27093" bIns="27093" anchor="ctr"/>
          <a:lstStyle/>
          <a:p>
            <a:pPr defTabSz="311554">
              <a:defRPr sz="3200"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707"/>
          </a:p>
        </p:txBody>
      </p:sp>
      <p:pic>
        <p:nvPicPr>
          <p:cNvPr id="655" name="Data.pdf" descr="Data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5260" y="4717286"/>
            <a:ext cx="1065500" cy="364514"/>
          </a:xfrm>
          <a:prstGeom prst="rect">
            <a:avLst/>
          </a:prstGeom>
          <a:ln w="12700">
            <a:miter lim="400000"/>
          </a:ln>
        </p:spPr>
      </p:pic>
      <p:sp>
        <p:nvSpPr>
          <p:cNvPr id="656" name="Rectangle"/>
          <p:cNvSpPr/>
          <p:nvPr/>
        </p:nvSpPr>
        <p:spPr>
          <a:xfrm>
            <a:off x="4265923" y="2712954"/>
            <a:ext cx="4006590" cy="4422246"/>
          </a:xfrm>
          <a:prstGeom prst="rect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27093" tIns="27093" rIns="27093" bIns="27093" anchor="ctr"/>
          <a:lstStyle/>
          <a:p>
            <a:pPr defTabSz="311554">
              <a:defRPr sz="3200"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707"/>
          </a:p>
        </p:txBody>
      </p:sp>
      <p:pic>
        <p:nvPicPr>
          <p:cNvPr id="657" name="rightarrow.pdf" descr="rightarrow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806" y="4793155"/>
            <a:ext cx="432042" cy="261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658" name="rightarrow.pdf" descr="rightarrow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0946" y="4717286"/>
            <a:ext cx="601447" cy="364514"/>
          </a:xfrm>
          <a:prstGeom prst="rect">
            <a:avLst/>
          </a:prstGeom>
          <a:ln w="12700">
            <a:miter lim="400000"/>
          </a:ln>
        </p:spPr>
      </p:pic>
      <p:pic>
        <p:nvPicPr>
          <p:cNvPr id="659" name="Objective.pdf" descr="Objective.pd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382692" y="3880646"/>
            <a:ext cx="1684554" cy="373090"/>
          </a:xfrm>
          <a:prstGeom prst="rect">
            <a:avLst/>
          </a:prstGeom>
          <a:ln w="12700">
            <a:miter lim="400000"/>
          </a:ln>
        </p:spPr>
      </p:pic>
      <p:pic>
        <p:nvPicPr>
          <p:cNvPr id="660" name="Optimizer.pdf" descr="Optimizer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3121" y="6091214"/>
            <a:ext cx="1763694" cy="373089"/>
          </a:xfrm>
          <a:prstGeom prst="rect">
            <a:avLst/>
          </a:prstGeom>
          <a:ln w="12700">
            <a:miter lim="400000"/>
          </a:ln>
        </p:spPr>
      </p:pic>
      <p:pic>
        <p:nvPicPr>
          <p:cNvPr id="661" name="Hypothesis_space.pdf" descr="Hypothesis_space.pd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715655" y="4985930"/>
            <a:ext cx="3018630" cy="373090"/>
          </a:xfrm>
          <a:prstGeom prst="rect">
            <a:avLst/>
          </a:prstGeom>
          <a:ln w="12700">
            <a:miter lim="400000"/>
          </a:ln>
        </p:spPr>
      </p:pic>
      <p:pic>
        <p:nvPicPr>
          <p:cNvPr id="662" name="Learner.pdf" descr="Learner.pd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5044" y="2964820"/>
            <a:ext cx="1668348" cy="364514"/>
          </a:xfrm>
          <a:prstGeom prst="rect">
            <a:avLst/>
          </a:prstGeom>
          <a:ln w="12700">
            <a:miter lim="400000"/>
          </a:ln>
        </p:spPr>
      </p:pic>
      <p:sp>
        <p:nvSpPr>
          <p:cNvPr id="663" name="Case study #2: learning a deep generative model"/>
          <p:cNvSpPr txBox="1"/>
          <p:nvPr/>
        </p:nvSpPr>
        <p:spPr>
          <a:xfrm>
            <a:off x="170495" y="1369474"/>
            <a:ext cx="12441286" cy="733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 defTabSz="821531">
              <a:defRPr sz="80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4266"/>
              <a:t>Case study #2: learning a deep generative model</a:t>
            </a:r>
          </a:p>
        </p:txBody>
      </p:sp>
      <p:sp>
        <p:nvSpPr>
          <p:cNvPr id="664" name="SGD"/>
          <p:cNvSpPr txBox="1"/>
          <p:nvPr/>
        </p:nvSpPr>
        <p:spPr>
          <a:xfrm>
            <a:off x="5825872" y="6488050"/>
            <a:ext cx="798295" cy="487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defTabSz="821531">
              <a:defRPr sz="50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2667"/>
              <a:t>SGD</a:t>
            </a:r>
          </a:p>
        </p:txBody>
      </p:sp>
      <p:sp>
        <p:nvSpPr>
          <p:cNvPr id="665" name="Deep net"/>
          <p:cNvSpPr txBox="1"/>
          <p:nvPr/>
        </p:nvSpPr>
        <p:spPr>
          <a:xfrm>
            <a:off x="5527028" y="5340209"/>
            <a:ext cx="1484381" cy="487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defTabSz="821531">
              <a:defRPr sz="50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2667" dirty="0"/>
              <a:t>Deep net</a:t>
            </a:r>
          </a:p>
        </p:txBody>
      </p:sp>
      <p:sp>
        <p:nvSpPr>
          <p:cNvPr id="666" name="Usually max likelihood"/>
          <p:cNvSpPr txBox="1"/>
          <p:nvPr/>
        </p:nvSpPr>
        <p:spPr>
          <a:xfrm>
            <a:off x="4742363" y="4231454"/>
            <a:ext cx="3053720" cy="8156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defTabSz="821531">
              <a:defRPr sz="50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lang="en-US" sz="2400" dirty="0"/>
              <a:t>max likelihood</a:t>
            </a:r>
          </a:p>
          <a:p>
            <a:r>
              <a:rPr lang="en-US" sz="2400" dirty="0"/>
              <a:t>/distribution matching</a:t>
            </a:r>
          </a:p>
        </p:txBody>
      </p:sp>
      <p:pic>
        <p:nvPicPr>
          <p:cNvPr id="667" name="Density.pdf" descr="Density.pd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74409" y="4453383"/>
            <a:ext cx="1179707" cy="3299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68" name="p_mathcal_X_righ.pdf" descr="p_mathcal_X_righ.pd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81845" y="4946822"/>
            <a:ext cx="2364835" cy="42891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56F3AF-B127-AD4D-8F2B-4465206E910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428907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4" grpId="0" animBg="1" advAuto="0"/>
      <p:bldP spid="665" grpId="0" animBg="1" advAuto="0"/>
      <p:bldP spid="666" grpId="0" animBg="1" advAuto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Rectangle"/>
          <p:cNvSpPr/>
          <p:nvPr/>
        </p:nvSpPr>
        <p:spPr>
          <a:xfrm rot="5400000">
            <a:off x="5914715" y="1234372"/>
            <a:ext cx="709007" cy="3825410"/>
          </a:xfrm>
          <a:prstGeom prst="rect">
            <a:avLst/>
          </a:prstGeom>
          <a:solidFill>
            <a:srgbClr val="D6D5D5"/>
          </a:solidFill>
          <a:ln w="12700">
            <a:miter lim="400000"/>
          </a:ln>
        </p:spPr>
        <p:txBody>
          <a:bodyPr lIns="27093" tIns="27093" rIns="27093" bIns="27093" anchor="ctr"/>
          <a:lstStyle/>
          <a:p>
            <a:pPr defTabSz="311554">
              <a:defRPr sz="3200"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707"/>
          </a:p>
        </p:txBody>
      </p:sp>
      <p:pic>
        <p:nvPicPr>
          <p:cNvPr id="671" name="Data.pdf" descr="Data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5260" y="4717286"/>
            <a:ext cx="1065500" cy="364514"/>
          </a:xfrm>
          <a:prstGeom prst="rect">
            <a:avLst/>
          </a:prstGeom>
          <a:ln w="12700">
            <a:miter lim="400000"/>
          </a:ln>
        </p:spPr>
      </p:pic>
      <p:sp>
        <p:nvSpPr>
          <p:cNvPr id="672" name="Rectangle"/>
          <p:cNvSpPr/>
          <p:nvPr/>
        </p:nvSpPr>
        <p:spPr>
          <a:xfrm>
            <a:off x="4265923" y="2712954"/>
            <a:ext cx="4006590" cy="4422246"/>
          </a:xfrm>
          <a:prstGeom prst="rect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27093" tIns="27093" rIns="27093" bIns="27093" anchor="ctr"/>
          <a:lstStyle/>
          <a:p>
            <a:pPr defTabSz="311554">
              <a:defRPr sz="3200"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707"/>
          </a:p>
        </p:txBody>
      </p:sp>
      <p:pic>
        <p:nvPicPr>
          <p:cNvPr id="673" name="rightarrow.pdf" descr="rightarrow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806" y="4793155"/>
            <a:ext cx="432042" cy="261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674" name="rightarrow.pdf" descr="rightarrow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0946" y="4717286"/>
            <a:ext cx="601447" cy="364514"/>
          </a:xfrm>
          <a:prstGeom prst="rect">
            <a:avLst/>
          </a:prstGeom>
          <a:ln w="12700">
            <a:miter lim="400000"/>
          </a:ln>
        </p:spPr>
      </p:pic>
      <p:pic>
        <p:nvPicPr>
          <p:cNvPr id="675" name="Objective.pdf" descr="Objective.pd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382692" y="3880646"/>
            <a:ext cx="1684554" cy="373090"/>
          </a:xfrm>
          <a:prstGeom prst="rect">
            <a:avLst/>
          </a:prstGeom>
          <a:ln w="12700">
            <a:miter lim="400000"/>
          </a:ln>
        </p:spPr>
      </p:pic>
      <p:pic>
        <p:nvPicPr>
          <p:cNvPr id="676" name="Optimizer.pdf" descr="Optimizer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3121" y="6091214"/>
            <a:ext cx="1763694" cy="373089"/>
          </a:xfrm>
          <a:prstGeom prst="rect">
            <a:avLst/>
          </a:prstGeom>
          <a:ln w="12700">
            <a:miter lim="400000"/>
          </a:ln>
        </p:spPr>
      </p:pic>
      <p:pic>
        <p:nvPicPr>
          <p:cNvPr id="677" name="Hypothesis_space.pdf" descr="Hypothesis_space.pd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715655" y="4985930"/>
            <a:ext cx="3018630" cy="373090"/>
          </a:xfrm>
          <a:prstGeom prst="rect">
            <a:avLst/>
          </a:prstGeom>
          <a:ln w="12700">
            <a:miter lim="400000"/>
          </a:ln>
        </p:spPr>
      </p:pic>
      <p:pic>
        <p:nvPicPr>
          <p:cNvPr id="678" name="Learner.pdf" descr="Learner.pd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5044" y="2964820"/>
            <a:ext cx="1668348" cy="364514"/>
          </a:xfrm>
          <a:prstGeom prst="rect">
            <a:avLst/>
          </a:prstGeom>
          <a:ln w="12700">
            <a:miter lim="400000"/>
          </a:ln>
        </p:spPr>
      </p:pic>
      <p:sp>
        <p:nvSpPr>
          <p:cNvPr id="679" name="SGD"/>
          <p:cNvSpPr txBox="1"/>
          <p:nvPr/>
        </p:nvSpPr>
        <p:spPr>
          <a:xfrm>
            <a:off x="5825872" y="6488050"/>
            <a:ext cx="798295" cy="487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defTabSz="821531">
              <a:defRPr sz="50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2667"/>
              <a:t>SGD</a:t>
            </a:r>
          </a:p>
        </p:txBody>
      </p:sp>
      <p:sp>
        <p:nvSpPr>
          <p:cNvPr id="680" name="Deep net"/>
          <p:cNvSpPr txBox="1"/>
          <p:nvPr/>
        </p:nvSpPr>
        <p:spPr>
          <a:xfrm>
            <a:off x="5527028" y="5340209"/>
            <a:ext cx="1484381" cy="487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defTabSz="821531">
              <a:defRPr sz="50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2667"/>
              <a:t>Deep net</a:t>
            </a:r>
          </a:p>
        </p:txBody>
      </p:sp>
      <p:pic>
        <p:nvPicPr>
          <p:cNvPr id="682" name="Sampler.pdf" descr="Sampler.pd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34419" y="5133949"/>
            <a:ext cx="1259688" cy="329919"/>
          </a:xfrm>
          <a:prstGeom prst="rect">
            <a:avLst/>
          </a:prstGeom>
          <a:ln w="12700">
            <a:miter lim="400000"/>
          </a:ln>
        </p:spPr>
      </p:pic>
      <p:pic>
        <p:nvPicPr>
          <p:cNvPr id="683" name="z_sim_p(z).pdf" descr="z_sim_p(z).pd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55013" y="6174895"/>
            <a:ext cx="1218498" cy="357813"/>
          </a:xfrm>
          <a:prstGeom prst="rect">
            <a:avLst/>
          </a:prstGeom>
          <a:ln w="12700">
            <a:miter lim="400000"/>
          </a:ln>
        </p:spPr>
      </p:pic>
      <p:pic>
        <p:nvPicPr>
          <p:cNvPr id="684" name="Density.pdf" descr="Density.pdf"/>
          <p:cNvPicPr>
            <a:picLocks noChangeAspect="1"/>
          </p:cNvPicPr>
          <p:nvPr/>
        </p:nvPicPr>
        <p:blipFill>
          <a:blip r:embed="rId11">
            <a:alphaModFix amt="40000"/>
          </a:blip>
          <a:stretch>
            <a:fillRect/>
          </a:stretch>
        </p:blipFill>
        <p:spPr>
          <a:xfrm>
            <a:off x="10274409" y="3572850"/>
            <a:ext cx="1179707" cy="3299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85" name="p_mathcal_X_righ.pdf" descr="p_mathcal_X_righ.pdf"/>
          <p:cNvPicPr>
            <a:picLocks noChangeAspect="1"/>
          </p:cNvPicPr>
          <p:nvPr/>
        </p:nvPicPr>
        <p:blipFill>
          <a:blip r:embed="rId12">
            <a:alphaModFix amt="40000"/>
          </a:blip>
          <a:stretch>
            <a:fillRect/>
          </a:stretch>
        </p:blipFill>
        <p:spPr>
          <a:xfrm>
            <a:off x="9681845" y="4066289"/>
            <a:ext cx="2364835" cy="4289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6" name="x_=_G(z).pdf" descr="x_=_G(z).pdf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92025" y="6695050"/>
            <a:ext cx="1218498" cy="324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687" name="G_mathcal_Z_righ.pdf" descr="G_mathcal_Z_righ.pdf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56834" y="5654423"/>
            <a:ext cx="2014858" cy="329918"/>
          </a:xfrm>
          <a:prstGeom prst="rect">
            <a:avLst/>
          </a:prstGeom>
          <a:ln w="12700">
            <a:miter lim="400000"/>
          </a:ln>
        </p:spPr>
      </p:pic>
      <p:sp>
        <p:nvSpPr>
          <p:cNvPr id="688" name="Models that provide a sampler but no density are called implicit generative models"/>
          <p:cNvSpPr txBox="1"/>
          <p:nvPr/>
        </p:nvSpPr>
        <p:spPr>
          <a:xfrm>
            <a:off x="261909" y="7735076"/>
            <a:ext cx="12480982" cy="4708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 defTabSz="438122">
              <a:defRPr sz="48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sz="2560"/>
              <a:t>Models that provide a sampler but no density are called </a:t>
            </a:r>
            <a:r>
              <a:rPr sz="2560" b="1">
                <a:latin typeface="Helvetica"/>
                <a:ea typeface="Helvetica"/>
                <a:cs typeface="Helvetica"/>
                <a:sym typeface="Helvetica"/>
              </a:rPr>
              <a:t>implicit generative models</a:t>
            </a:r>
          </a:p>
        </p:txBody>
      </p:sp>
      <p:sp>
        <p:nvSpPr>
          <p:cNvPr id="689" name="Case study #2: learning a deep generative model"/>
          <p:cNvSpPr txBox="1"/>
          <p:nvPr/>
        </p:nvSpPr>
        <p:spPr>
          <a:xfrm>
            <a:off x="170495" y="1369474"/>
            <a:ext cx="12441286" cy="733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 defTabSz="821531">
              <a:defRPr sz="80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4266" dirty="0"/>
              <a:t>Case study #2: learning a deep generative model</a:t>
            </a:r>
          </a:p>
        </p:txBody>
      </p:sp>
      <p:sp>
        <p:nvSpPr>
          <p:cNvPr id="23" name="Usually max likelihood">
            <a:extLst>
              <a:ext uri="{FF2B5EF4-FFF2-40B4-BE49-F238E27FC236}">
                <a16:creationId xmlns:a16="http://schemas.microsoft.com/office/drawing/2014/main" id="{6E47E38C-5401-8747-97D0-BC92561C018C}"/>
              </a:ext>
            </a:extLst>
          </p:cNvPr>
          <p:cNvSpPr txBox="1"/>
          <p:nvPr/>
        </p:nvSpPr>
        <p:spPr>
          <a:xfrm>
            <a:off x="4742363" y="4231454"/>
            <a:ext cx="3053720" cy="8156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defTabSz="821531">
              <a:defRPr sz="50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lang="en-US" sz="2400" dirty="0"/>
              <a:t>max likelihood</a:t>
            </a:r>
          </a:p>
          <a:p>
            <a:r>
              <a:rPr lang="en-US" sz="2400" dirty="0"/>
              <a:t>/distribution matching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5EF170-E635-D641-AA85-DD8583D5756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36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8" grpId="0" animBg="1" advAuto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Deep generative models are distribution transformers"/>
          <p:cNvSpPr txBox="1"/>
          <p:nvPr/>
        </p:nvSpPr>
        <p:spPr>
          <a:xfrm>
            <a:off x="0" y="1368147"/>
            <a:ext cx="13004800" cy="610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100" tIns="38100" rIns="38100" bIns="38100" anchor="ctr">
            <a:spAutoFit/>
          </a:bodyPr>
          <a:lstStyle>
            <a:lvl1pPr defTabSz="821531">
              <a:defRPr sz="65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sz="4200" dirty="0"/>
              <a:t>Deep generative models are distribution transformers </a:t>
            </a:r>
          </a:p>
        </p:txBody>
      </p:sp>
      <p:grpSp>
        <p:nvGrpSpPr>
          <p:cNvPr id="697" name="Group"/>
          <p:cNvGrpSpPr/>
          <p:nvPr/>
        </p:nvGrpSpPr>
        <p:grpSpPr>
          <a:xfrm>
            <a:off x="2316744" y="2560837"/>
            <a:ext cx="2864567" cy="4772703"/>
            <a:chOff x="-19684" y="-6014"/>
            <a:chExt cx="5371062" cy="8948817"/>
          </a:xfrm>
        </p:grpSpPr>
        <p:sp>
          <p:nvSpPr>
            <p:cNvPr id="694" name="Oval"/>
            <p:cNvSpPr/>
            <p:nvPr/>
          </p:nvSpPr>
          <p:spPr>
            <a:xfrm>
              <a:off x="716660" y="3571776"/>
              <a:ext cx="3898368" cy="3744925"/>
            </a:xfrm>
            <a:prstGeom prst="ellipse">
              <a:avLst/>
            </a:prstGeom>
            <a:solidFill>
              <a:srgbClr val="EC5D57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38122">
                <a:defRPr sz="3200" b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707"/>
            </a:p>
          </p:txBody>
        </p:sp>
        <p:sp>
          <p:nvSpPr>
            <p:cNvPr id="695" name="Prior distribution"/>
            <p:cNvSpPr txBox="1"/>
            <p:nvPr/>
          </p:nvSpPr>
          <p:spPr>
            <a:xfrm>
              <a:off x="-19684" y="-6014"/>
              <a:ext cx="5371062" cy="10058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 defTabSz="821531">
                <a:defRPr sz="5600" b="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r>
                <a:rPr sz="2986"/>
                <a:t>Prior distribution</a:t>
              </a:r>
            </a:p>
          </p:txBody>
        </p:sp>
        <p:pic>
          <p:nvPicPr>
            <p:cNvPr id="696" name="p(z).pdf" descr="p(z).pd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3349" y="7870983"/>
              <a:ext cx="1824990" cy="10718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05" name="Group"/>
          <p:cNvGrpSpPr/>
          <p:nvPr/>
        </p:nvGrpSpPr>
        <p:grpSpPr>
          <a:xfrm>
            <a:off x="5482047" y="2560837"/>
            <a:ext cx="4918546" cy="5538407"/>
            <a:chOff x="-1" y="-6014"/>
            <a:chExt cx="9222273" cy="10384512"/>
          </a:xfrm>
        </p:grpSpPr>
        <p:grpSp>
          <p:nvGrpSpPr>
            <p:cNvPr id="701" name="Group"/>
            <p:cNvGrpSpPr/>
            <p:nvPr/>
          </p:nvGrpSpPr>
          <p:grpSpPr>
            <a:xfrm>
              <a:off x="2576597" y="-6014"/>
              <a:ext cx="6645675" cy="10384512"/>
              <a:chOff x="0" y="-6014"/>
              <a:chExt cx="6645674" cy="10384511"/>
            </a:xfrm>
          </p:grpSpPr>
          <p:sp>
            <p:nvSpPr>
              <p:cNvPr id="698" name="Shape"/>
              <p:cNvSpPr/>
              <p:nvPr/>
            </p:nvSpPr>
            <p:spPr>
              <a:xfrm>
                <a:off x="0" y="1857425"/>
                <a:ext cx="6645674" cy="71731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341" h="20341" extrusionOk="0">
                    <a:moveTo>
                      <a:pt x="4502" y="19317"/>
                    </a:moveTo>
                    <a:cubicBezTo>
                      <a:pt x="3630" y="17365"/>
                      <a:pt x="6528" y="16102"/>
                      <a:pt x="6392" y="14216"/>
                    </a:cubicBezTo>
                    <a:cubicBezTo>
                      <a:pt x="6231" y="11993"/>
                      <a:pt x="3366" y="12082"/>
                      <a:pt x="1684" y="10917"/>
                    </a:cubicBezTo>
                    <a:cubicBezTo>
                      <a:pt x="-1585" y="8654"/>
                      <a:pt x="424" y="4149"/>
                      <a:pt x="3302" y="4868"/>
                    </a:cubicBezTo>
                    <a:cubicBezTo>
                      <a:pt x="5321" y="5372"/>
                      <a:pt x="5072" y="8244"/>
                      <a:pt x="6497" y="9547"/>
                    </a:cubicBezTo>
                    <a:cubicBezTo>
                      <a:pt x="8437" y="11321"/>
                      <a:pt x="11599" y="9939"/>
                      <a:pt x="12270" y="6977"/>
                    </a:cubicBezTo>
                    <a:cubicBezTo>
                      <a:pt x="12845" y="4439"/>
                      <a:pt x="11809" y="1006"/>
                      <a:pt x="14326" y="145"/>
                    </a:cubicBezTo>
                    <a:cubicBezTo>
                      <a:pt x="17335" y="-884"/>
                      <a:pt x="20015" y="3754"/>
                      <a:pt x="17058" y="8028"/>
                    </a:cubicBezTo>
                    <a:cubicBezTo>
                      <a:pt x="15421" y="10394"/>
                      <a:pt x="12958" y="12044"/>
                      <a:pt x="11429" y="14487"/>
                    </a:cubicBezTo>
                    <a:cubicBezTo>
                      <a:pt x="10406" y="16122"/>
                      <a:pt x="9828" y="18072"/>
                      <a:pt x="8420" y="19384"/>
                    </a:cubicBezTo>
                    <a:cubicBezTo>
                      <a:pt x="7087" y="20626"/>
                      <a:pt x="5127" y="20716"/>
                      <a:pt x="4502" y="19317"/>
                    </a:cubicBezTo>
                    <a:close/>
                  </a:path>
                </a:pathLst>
              </a:custGeom>
              <a:solidFill>
                <a:srgbClr val="51A7F9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38122">
                  <a:defRPr sz="3200" b="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1707"/>
              </a:p>
            </p:txBody>
          </p:sp>
          <p:sp>
            <p:nvSpPr>
              <p:cNvPr id="699" name="Target distribution"/>
              <p:cNvSpPr txBox="1"/>
              <p:nvPr/>
            </p:nvSpPr>
            <p:spPr>
              <a:xfrm>
                <a:off x="338721" y="-6014"/>
                <a:ext cx="5969183" cy="100580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8100" tIns="38100" rIns="38100" bIns="38100" numCol="1" anchor="ctr">
                <a:spAutoFit/>
              </a:bodyPr>
              <a:lstStyle>
                <a:lvl1pPr defTabSz="821531">
                  <a:defRPr sz="5600" b="0">
                    <a:latin typeface="Helvetica Light"/>
                    <a:ea typeface="Helvetica Light"/>
                    <a:cs typeface="Helvetica Light"/>
                    <a:sym typeface="Helvetica Light"/>
                  </a:defRPr>
                </a:lvl1pPr>
              </a:lstStyle>
              <a:p>
                <a:r>
                  <a:rPr sz="2986"/>
                  <a:t>Target distribution</a:t>
                </a:r>
              </a:p>
            </p:txBody>
          </p:sp>
          <p:pic>
            <p:nvPicPr>
              <p:cNvPr id="700" name="p(x).pdf" descr="p(x).pdf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81373" y="9306677"/>
                <a:ext cx="1882926" cy="107182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704" name="Group"/>
            <p:cNvGrpSpPr/>
            <p:nvPr/>
          </p:nvGrpSpPr>
          <p:grpSpPr>
            <a:xfrm>
              <a:off x="-1" y="3885108"/>
              <a:ext cx="1270001" cy="1559131"/>
              <a:chOff x="0" y="0"/>
              <a:chExt cx="1270000" cy="1559130"/>
            </a:xfrm>
          </p:grpSpPr>
          <p:sp>
            <p:nvSpPr>
              <p:cNvPr id="702" name="Line"/>
              <p:cNvSpPr/>
              <p:nvPr/>
            </p:nvSpPr>
            <p:spPr>
              <a:xfrm>
                <a:off x="0" y="1559130"/>
                <a:ext cx="1270000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38122">
                  <a:defRPr sz="3200" b="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1707"/>
              </a:p>
            </p:txBody>
          </p:sp>
          <p:pic>
            <p:nvPicPr>
              <p:cNvPr id="703" name="G.pdf" descr="G.pdf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6838" y="0"/>
                <a:ext cx="656324" cy="68063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16B426-1C81-0741-8602-E583DCF6B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46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08549144"/>
      </p:ext>
    </p:extLst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5" grpId="0" animBg="1" advAuto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1" name="Group"/>
          <p:cNvGrpSpPr/>
          <p:nvPr/>
        </p:nvGrpSpPr>
        <p:grpSpPr>
          <a:xfrm>
            <a:off x="836317" y="4039366"/>
            <a:ext cx="2789055" cy="3276551"/>
            <a:chOff x="0" y="0"/>
            <a:chExt cx="5229476" cy="6143533"/>
          </a:xfrm>
        </p:grpSpPr>
        <p:sp>
          <p:nvSpPr>
            <p:cNvPr id="707" name="Oval"/>
            <p:cNvSpPr/>
            <p:nvPr/>
          </p:nvSpPr>
          <p:spPr>
            <a:xfrm>
              <a:off x="1278572" y="1203158"/>
              <a:ext cx="2672333" cy="2567148"/>
            </a:xfrm>
            <a:prstGeom prst="ellipse">
              <a:avLst/>
            </a:prstGeom>
            <a:solidFill>
              <a:srgbClr val="EC5D57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38122">
                <a:defRPr sz="3200" b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707"/>
            </a:p>
          </p:txBody>
        </p:sp>
        <p:sp>
          <p:nvSpPr>
            <p:cNvPr id="708" name="Gaussian noise"/>
            <p:cNvSpPr txBox="1"/>
            <p:nvPr/>
          </p:nvSpPr>
          <p:spPr>
            <a:xfrm>
              <a:off x="0" y="4093536"/>
              <a:ext cx="5229477" cy="8472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8100" tIns="38100" rIns="38100" bIns="38100" numCol="1" anchor="ctr">
              <a:noAutofit/>
            </a:bodyPr>
            <a:lstStyle>
              <a:lvl1pPr defTabSz="821531">
                <a:defRPr sz="5600" b="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r>
                <a:rPr sz="2986"/>
                <a:t>Gaussian noise</a:t>
              </a:r>
            </a:p>
          </p:txBody>
        </p:sp>
        <p:pic>
          <p:nvPicPr>
            <p:cNvPr id="709" name="Image" descr="Image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7704" y="5178281"/>
              <a:ext cx="3950798" cy="96525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10" name="Image" descr="Image"/>
            <p:cNvPicPr>
              <a:picLocks noChangeAspect="1"/>
            </p:cNvPicPr>
            <p:nvPr/>
          </p:nvPicPr>
          <p:blipFill>
            <a:blip r:embed="rId2"/>
            <a:srcRect r="84997"/>
            <a:stretch>
              <a:fillRect/>
            </a:stretch>
          </p:blipFill>
          <p:spPr>
            <a:xfrm>
              <a:off x="2495809" y="0"/>
              <a:ext cx="592736" cy="9652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15" name="Group"/>
          <p:cNvGrpSpPr/>
          <p:nvPr/>
        </p:nvGrpSpPr>
        <p:grpSpPr>
          <a:xfrm>
            <a:off x="5799073" y="3643590"/>
            <a:ext cx="769349" cy="2718763"/>
            <a:chOff x="0" y="0"/>
            <a:chExt cx="1442527" cy="5097678"/>
          </a:xfrm>
        </p:grpSpPr>
        <p:sp>
          <p:nvSpPr>
            <p:cNvPr id="713" name="Rectangle"/>
            <p:cNvSpPr/>
            <p:nvPr/>
          </p:nvSpPr>
          <p:spPr>
            <a:xfrm>
              <a:off x="886362" y="0"/>
              <a:ext cx="556166" cy="5097679"/>
            </a:xfrm>
            <a:prstGeom prst="rect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38122">
                <a:defRPr sz="3200" b="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707"/>
            </a:p>
          </p:txBody>
        </p:sp>
        <p:sp>
          <p:nvSpPr>
            <p:cNvPr id="714" name="Line"/>
            <p:cNvSpPr/>
            <p:nvPr/>
          </p:nvSpPr>
          <p:spPr>
            <a:xfrm>
              <a:off x="0" y="2535012"/>
              <a:ext cx="709497" cy="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38122">
                <a:defRPr sz="3200" b="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707"/>
            </a:p>
          </p:txBody>
        </p:sp>
      </p:grpSp>
      <p:grpSp>
        <p:nvGrpSpPr>
          <p:cNvPr id="718" name="Group"/>
          <p:cNvGrpSpPr/>
          <p:nvPr/>
        </p:nvGrpSpPr>
        <p:grpSpPr>
          <a:xfrm>
            <a:off x="5005422" y="3845429"/>
            <a:ext cx="778343" cy="2300338"/>
            <a:chOff x="0" y="0"/>
            <a:chExt cx="1459392" cy="4313131"/>
          </a:xfrm>
        </p:grpSpPr>
        <p:sp>
          <p:nvSpPr>
            <p:cNvPr id="716" name="Rectangle"/>
            <p:cNvSpPr/>
            <p:nvPr/>
          </p:nvSpPr>
          <p:spPr>
            <a:xfrm>
              <a:off x="903227" y="0"/>
              <a:ext cx="556166" cy="4313132"/>
            </a:xfrm>
            <a:prstGeom prst="rect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38122">
                <a:defRPr sz="3200" b="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707"/>
            </a:p>
          </p:txBody>
        </p:sp>
        <p:sp>
          <p:nvSpPr>
            <p:cNvPr id="717" name="Line"/>
            <p:cNvSpPr/>
            <p:nvPr/>
          </p:nvSpPr>
          <p:spPr>
            <a:xfrm>
              <a:off x="0" y="2156565"/>
              <a:ext cx="709497" cy="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38122">
                <a:defRPr sz="3200" b="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707"/>
            </a:p>
          </p:txBody>
        </p:sp>
      </p:grpSp>
      <p:grpSp>
        <p:nvGrpSpPr>
          <p:cNvPr id="721" name="Group"/>
          <p:cNvGrpSpPr/>
          <p:nvPr/>
        </p:nvGrpSpPr>
        <p:grpSpPr>
          <a:xfrm>
            <a:off x="4233220" y="4307702"/>
            <a:ext cx="770070" cy="1420475"/>
            <a:chOff x="0" y="0"/>
            <a:chExt cx="1443879" cy="2663390"/>
          </a:xfrm>
        </p:grpSpPr>
        <p:sp>
          <p:nvSpPr>
            <p:cNvPr id="719" name="Rectangle"/>
            <p:cNvSpPr/>
            <p:nvPr/>
          </p:nvSpPr>
          <p:spPr>
            <a:xfrm>
              <a:off x="887714" y="0"/>
              <a:ext cx="556166" cy="2663391"/>
            </a:xfrm>
            <a:prstGeom prst="rect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38122">
                <a:defRPr sz="3200" b="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707"/>
            </a:p>
          </p:txBody>
        </p:sp>
        <p:sp>
          <p:nvSpPr>
            <p:cNvPr id="720" name="Line"/>
            <p:cNvSpPr/>
            <p:nvPr/>
          </p:nvSpPr>
          <p:spPr>
            <a:xfrm>
              <a:off x="0" y="1289804"/>
              <a:ext cx="709497" cy="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38122">
                <a:defRPr sz="3200" b="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707"/>
            </a:p>
          </p:txBody>
        </p:sp>
      </p:grpSp>
      <p:grpSp>
        <p:nvGrpSpPr>
          <p:cNvPr id="726" name="Group"/>
          <p:cNvGrpSpPr/>
          <p:nvPr/>
        </p:nvGrpSpPr>
        <p:grpSpPr>
          <a:xfrm>
            <a:off x="2513987" y="4730947"/>
            <a:ext cx="1718565" cy="529302"/>
            <a:chOff x="0" y="0"/>
            <a:chExt cx="3222308" cy="992439"/>
          </a:xfrm>
        </p:grpSpPr>
        <p:sp>
          <p:nvSpPr>
            <p:cNvPr id="722" name="Rectangle"/>
            <p:cNvSpPr/>
            <p:nvPr/>
          </p:nvSpPr>
          <p:spPr>
            <a:xfrm>
              <a:off x="2666143" y="0"/>
              <a:ext cx="556166" cy="992440"/>
            </a:xfrm>
            <a:prstGeom prst="rect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38122">
                <a:defRPr sz="3200" b="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707"/>
            </a:p>
          </p:txBody>
        </p:sp>
        <p:grpSp>
          <p:nvGrpSpPr>
            <p:cNvPr id="725" name="Group"/>
            <p:cNvGrpSpPr/>
            <p:nvPr/>
          </p:nvGrpSpPr>
          <p:grpSpPr>
            <a:xfrm>
              <a:off x="-1" y="331299"/>
              <a:ext cx="2480387" cy="647312"/>
              <a:chOff x="0" y="0"/>
              <a:chExt cx="2480385" cy="647310"/>
            </a:xfrm>
          </p:grpSpPr>
          <p:sp>
            <p:nvSpPr>
              <p:cNvPr id="738" name="Connection Line"/>
              <p:cNvSpPr/>
              <p:nvPr/>
            </p:nvSpPr>
            <p:spPr>
              <a:xfrm>
                <a:off x="315887" y="-1"/>
                <a:ext cx="2164499" cy="3918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7030" extrusionOk="0">
                    <a:moveTo>
                      <a:pt x="0" y="17030"/>
                    </a:moveTo>
                    <a:cubicBezTo>
                      <a:pt x="7277" y="-663"/>
                      <a:pt x="14477" y="-4570"/>
                      <a:pt x="21600" y="5310"/>
                    </a:cubicBezTo>
                  </a:path>
                </a:pathLst>
              </a:custGeom>
              <a:noFill/>
              <a:ln w="50800" cap="flat">
                <a:solidFill>
                  <a:srgbClr val="000000"/>
                </a:solidFill>
                <a:custDash>
                  <a:ds d="200000" sp="200000"/>
                </a:custDash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 sz="1920"/>
              </a:p>
            </p:txBody>
          </p:sp>
          <p:sp>
            <p:nvSpPr>
              <p:cNvPr id="724" name="Circle"/>
              <p:cNvSpPr/>
              <p:nvPr/>
            </p:nvSpPr>
            <p:spPr>
              <a:xfrm>
                <a:off x="0" y="308124"/>
                <a:ext cx="339186" cy="339187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38122">
                  <a:defRPr sz="3200" b="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1707"/>
              </a:p>
            </p:txBody>
          </p:sp>
        </p:grpSp>
      </p:grpSp>
      <p:grpSp>
        <p:nvGrpSpPr>
          <p:cNvPr id="730" name="Group"/>
          <p:cNvGrpSpPr/>
          <p:nvPr/>
        </p:nvGrpSpPr>
        <p:grpSpPr>
          <a:xfrm>
            <a:off x="9371325" y="3862677"/>
            <a:ext cx="2790385" cy="2599492"/>
            <a:chOff x="0" y="0"/>
            <a:chExt cx="5231969" cy="4874046"/>
          </a:xfrm>
        </p:grpSpPr>
        <p:sp>
          <p:nvSpPr>
            <p:cNvPr id="727" name="Shape"/>
            <p:cNvSpPr/>
            <p:nvPr/>
          </p:nvSpPr>
          <p:spPr>
            <a:xfrm>
              <a:off x="1184161" y="-1"/>
              <a:ext cx="4047809" cy="48740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341" h="20341" extrusionOk="0">
                  <a:moveTo>
                    <a:pt x="4502" y="19317"/>
                  </a:moveTo>
                  <a:cubicBezTo>
                    <a:pt x="3630" y="17365"/>
                    <a:pt x="6528" y="16102"/>
                    <a:pt x="6392" y="14216"/>
                  </a:cubicBezTo>
                  <a:cubicBezTo>
                    <a:pt x="6231" y="11993"/>
                    <a:pt x="3366" y="12082"/>
                    <a:pt x="1684" y="10917"/>
                  </a:cubicBezTo>
                  <a:cubicBezTo>
                    <a:pt x="-1585" y="8654"/>
                    <a:pt x="424" y="4149"/>
                    <a:pt x="3302" y="4868"/>
                  </a:cubicBezTo>
                  <a:cubicBezTo>
                    <a:pt x="5321" y="5372"/>
                    <a:pt x="5072" y="8244"/>
                    <a:pt x="6497" y="9547"/>
                  </a:cubicBezTo>
                  <a:cubicBezTo>
                    <a:pt x="8437" y="11321"/>
                    <a:pt x="11599" y="9939"/>
                    <a:pt x="12270" y="6977"/>
                  </a:cubicBezTo>
                  <a:cubicBezTo>
                    <a:pt x="12845" y="4439"/>
                    <a:pt x="11809" y="1006"/>
                    <a:pt x="14326" y="145"/>
                  </a:cubicBezTo>
                  <a:cubicBezTo>
                    <a:pt x="17335" y="-884"/>
                    <a:pt x="20015" y="3754"/>
                    <a:pt x="17058" y="8028"/>
                  </a:cubicBezTo>
                  <a:cubicBezTo>
                    <a:pt x="15421" y="10394"/>
                    <a:pt x="12958" y="12044"/>
                    <a:pt x="11429" y="14487"/>
                  </a:cubicBezTo>
                  <a:cubicBezTo>
                    <a:pt x="10406" y="16122"/>
                    <a:pt x="9828" y="18072"/>
                    <a:pt x="8420" y="19384"/>
                  </a:cubicBezTo>
                  <a:cubicBezTo>
                    <a:pt x="7087" y="20626"/>
                    <a:pt x="5127" y="20716"/>
                    <a:pt x="4502" y="19317"/>
                  </a:cubicBezTo>
                  <a:close/>
                </a:path>
              </a:pathLst>
            </a:custGeom>
            <a:solidFill>
              <a:srgbClr val="51A7F9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38122">
                <a:defRPr sz="3200" b="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707"/>
            </a:p>
          </p:txBody>
        </p:sp>
        <p:sp>
          <p:nvSpPr>
            <p:cNvPr id="728" name="Circle"/>
            <p:cNvSpPr/>
            <p:nvPr/>
          </p:nvSpPr>
          <p:spPr>
            <a:xfrm>
              <a:off x="1641766" y="1585744"/>
              <a:ext cx="339187" cy="339187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38122">
                <a:defRPr sz="3200" b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707"/>
            </a:p>
          </p:txBody>
        </p:sp>
        <p:sp>
          <p:nvSpPr>
            <p:cNvPr id="739" name="Connection Line"/>
            <p:cNvSpPr/>
            <p:nvPr/>
          </p:nvSpPr>
          <p:spPr>
            <a:xfrm>
              <a:off x="0" y="1507609"/>
              <a:ext cx="1660623" cy="3343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541" extrusionOk="0">
                  <a:moveTo>
                    <a:pt x="0" y="16541"/>
                  </a:moveTo>
                  <a:cubicBezTo>
                    <a:pt x="6860" y="-2347"/>
                    <a:pt x="14060" y="-5059"/>
                    <a:pt x="21600" y="8405"/>
                  </a:cubicBezTo>
                </a:path>
              </a:pathLst>
            </a:custGeom>
            <a:noFill/>
            <a:ln w="50800" cap="flat">
              <a:solidFill>
                <a:srgbClr val="000000"/>
              </a:solidFill>
              <a:custDash>
                <a:ds d="200000" sp="200000"/>
              </a:custDash>
              <a:miter lim="400000"/>
              <a:tailEnd type="triangle" w="med" len="med"/>
            </a:ln>
            <a:effectLst/>
          </p:spPr>
          <p:txBody>
            <a:bodyPr/>
            <a:lstStyle/>
            <a:p>
              <a:endParaRPr sz="1920"/>
            </a:p>
          </p:txBody>
        </p:sp>
      </p:grpSp>
      <p:grpSp>
        <p:nvGrpSpPr>
          <p:cNvPr id="737" name="Group"/>
          <p:cNvGrpSpPr/>
          <p:nvPr/>
        </p:nvGrpSpPr>
        <p:grpSpPr>
          <a:xfrm>
            <a:off x="5170538" y="3272161"/>
            <a:ext cx="4729999" cy="4030795"/>
            <a:chOff x="0" y="0"/>
            <a:chExt cx="8868746" cy="7557738"/>
          </a:xfrm>
        </p:grpSpPr>
        <p:grpSp>
          <p:nvGrpSpPr>
            <p:cNvPr id="735" name="Group"/>
            <p:cNvGrpSpPr/>
            <p:nvPr/>
          </p:nvGrpSpPr>
          <p:grpSpPr>
            <a:xfrm>
              <a:off x="2646488" y="540554"/>
              <a:ext cx="6222258" cy="7017184"/>
              <a:chOff x="0" y="0"/>
              <a:chExt cx="6222257" cy="7017183"/>
            </a:xfrm>
          </p:grpSpPr>
          <p:pic>
            <p:nvPicPr>
              <p:cNvPr id="731" name="Image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349" r="10349"/>
              <a:stretch/>
            </p:blipFill>
            <p:spPr>
              <a:xfrm>
                <a:off x="1220788" y="785518"/>
                <a:ext cx="3826994" cy="3894533"/>
              </a:xfrm>
              <a:prstGeom prst="rect">
                <a:avLst/>
              </a:prstGeom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</p:pic>
          <p:sp>
            <p:nvSpPr>
              <p:cNvPr id="732" name="Line"/>
              <p:cNvSpPr/>
              <p:nvPr/>
            </p:nvSpPr>
            <p:spPr>
              <a:xfrm>
                <a:off x="0" y="2690887"/>
                <a:ext cx="709497" cy="1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38122">
                  <a:defRPr sz="3200" b="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1707"/>
              </a:p>
            </p:txBody>
          </p:sp>
          <p:sp>
            <p:nvSpPr>
              <p:cNvPr id="733" name="Synthesized image"/>
              <p:cNvSpPr txBox="1"/>
              <p:nvPr/>
            </p:nvSpPr>
            <p:spPr>
              <a:xfrm>
                <a:off x="152758" y="4991489"/>
                <a:ext cx="6069499" cy="202569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8100" tIns="38100" rIns="38100" bIns="38100" numCol="1" anchor="ctr">
                <a:noAutofit/>
              </a:bodyPr>
              <a:lstStyle>
                <a:lvl1pPr defTabSz="821531">
                  <a:defRPr sz="5600" b="0">
                    <a:latin typeface="Helvetica Light"/>
                    <a:ea typeface="Helvetica Light"/>
                    <a:cs typeface="Helvetica Light"/>
                    <a:sym typeface="Helvetica Light"/>
                  </a:defRPr>
                </a:lvl1pPr>
              </a:lstStyle>
              <a:p>
                <a:r>
                  <a:rPr sz="2986"/>
                  <a:t>Synthesized image</a:t>
                </a:r>
              </a:p>
            </p:txBody>
          </p:sp>
          <p:pic>
            <p:nvPicPr>
              <p:cNvPr id="734" name="x.pdf" descr="x.pdf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69384" y="0"/>
                <a:ext cx="529855" cy="47408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pic>
          <p:nvPicPr>
            <p:cNvPr id="736" name="G.pdf" descr="G.pd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656323" cy="6806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4" name="Deep generative models are distribution transformers">
            <a:extLst>
              <a:ext uri="{FF2B5EF4-FFF2-40B4-BE49-F238E27FC236}">
                <a16:creationId xmlns:a16="http://schemas.microsoft.com/office/drawing/2014/main" id="{B9B8CA2D-5C85-AE4D-86CF-F8CFC0CFE5B5}"/>
              </a:ext>
            </a:extLst>
          </p:cNvPr>
          <p:cNvSpPr txBox="1"/>
          <p:nvPr/>
        </p:nvSpPr>
        <p:spPr>
          <a:xfrm>
            <a:off x="0" y="1368147"/>
            <a:ext cx="13004800" cy="610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100" tIns="38100" rIns="38100" bIns="38100" anchor="ctr">
            <a:spAutoFit/>
          </a:bodyPr>
          <a:lstStyle>
            <a:lvl1pPr defTabSz="821531">
              <a:defRPr sz="65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sz="4200" dirty="0"/>
              <a:t>Deep generative models are distribution transformers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AA88AC-7E69-6442-A498-60EAFC34C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47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13846113"/>
      </p:ext>
    </p:extLst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5" grpId="0" animBg="1" advAuto="0"/>
      <p:bldP spid="718" grpId="0" animBg="1" advAuto="0"/>
      <p:bldP spid="721" grpId="0" animBg="1" advAuto="0"/>
      <p:bldP spid="726" grpId="0" animBg="1" advAuto="0"/>
      <p:bldP spid="730" grpId="0" animBg="1" advAuto="0"/>
      <p:bldP spid="737" grpId="0" animBg="1" advAuto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Oval"/>
          <p:cNvSpPr/>
          <p:nvPr/>
        </p:nvSpPr>
        <p:spPr>
          <a:xfrm>
            <a:off x="1518222" y="4681050"/>
            <a:ext cx="1425244" cy="1369146"/>
          </a:xfrm>
          <a:prstGeom prst="ellipse">
            <a:avLst/>
          </a:prstGeom>
          <a:solidFill>
            <a:srgbClr val="EC5D57"/>
          </a:solidFill>
          <a:ln w="12700">
            <a:solidFill>
              <a:srgbClr val="000000"/>
            </a:solidFill>
            <a:miter lim="400000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743" name="Rectangle"/>
          <p:cNvSpPr/>
          <p:nvPr/>
        </p:nvSpPr>
        <p:spPr>
          <a:xfrm>
            <a:off x="3935930" y="4730947"/>
            <a:ext cx="296622" cy="529302"/>
          </a:xfrm>
          <a:prstGeom prst="rect">
            <a:avLst/>
          </a:prstGeom>
          <a:ln w="50800">
            <a:solidFill>
              <a:srgbClr val="000000"/>
            </a:solidFill>
            <a:miter lim="400000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744" name="Rectangle"/>
          <p:cNvSpPr/>
          <p:nvPr/>
        </p:nvSpPr>
        <p:spPr>
          <a:xfrm>
            <a:off x="4706668" y="4307702"/>
            <a:ext cx="296622" cy="1420475"/>
          </a:xfrm>
          <a:prstGeom prst="rect">
            <a:avLst/>
          </a:prstGeom>
          <a:ln w="50800">
            <a:solidFill>
              <a:srgbClr val="000000"/>
            </a:solidFill>
            <a:miter lim="400000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745" name="Rectangle"/>
          <p:cNvSpPr/>
          <p:nvPr/>
        </p:nvSpPr>
        <p:spPr>
          <a:xfrm>
            <a:off x="5487142" y="3845429"/>
            <a:ext cx="296622" cy="2300338"/>
          </a:xfrm>
          <a:prstGeom prst="rect">
            <a:avLst/>
          </a:prstGeom>
          <a:ln w="50800">
            <a:solidFill>
              <a:srgbClr val="000000"/>
            </a:solidFill>
            <a:miter lim="400000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746" name="Rectangle"/>
          <p:cNvSpPr/>
          <p:nvPr/>
        </p:nvSpPr>
        <p:spPr>
          <a:xfrm>
            <a:off x="6271799" y="3643590"/>
            <a:ext cx="296622" cy="2718763"/>
          </a:xfrm>
          <a:prstGeom prst="rect">
            <a:avLst/>
          </a:prstGeom>
          <a:ln w="50800">
            <a:solidFill>
              <a:srgbClr val="000000"/>
            </a:solidFill>
            <a:miter lim="400000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747" name="Line"/>
          <p:cNvSpPr/>
          <p:nvPr/>
        </p:nvSpPr>
        <p:spPr>
          <a:xfrm>
            <a:off x="6581999" y="4995597"/>
            <a:ext cx="378399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748" name="Line"/>
          <p:cNvSpPr/>
          <p:nvPr/>
        </p:nvSpPr>
        <p:spPr>
          <a:xfrm>
            <a:off x="5799073" y="4995597"/>
            <a:ext cx="378399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749" name="Line"/>
          <p:cNvSpPr/>
          <p:nvPr/>
        </p:nvSpPr>
        <p:spPr>
          <a:xfrm>
            <a:off x="5005421" y="4995597"/>
            <a:ext cx="378399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750" name="Line"/>
          <p:cNvSpPr/>
          <p:nvPr/>
        </p:nvSpPr>
        <p:spPr>
          <a:xfrm>
            <a:off x="4233220" y="4995597"/>
            <a:ext cx="378399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751" name="Gaussian noise"/>
          <p:cNvSpPr txBox="1"/>
          <p:nvPr/>
        </p:nvSpPr>
        <p:spPr>
          <a:xfrm>
            <a:off x="836317" y="6222585"/>
            <a:ext cx="2789055" cy="451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/>
          <a:lstStyle>
            <a:lvl1pPr defTabSz="821531">
              <a:defRPr sz="56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2986"/>
              <a:t>Gaussian noise</a:t>
            </a:r>
          </a:p>
        </p:txBody>
      </p:sp>
      <p:sp>
        <p:nvSpPr>
          <p:cNvPr id="752" name="Synthesized image"/>
          <p:cNvSpPr txBox="1"/>
          <p:nvPr/>
        </p:nvSpPr>
        <p:spPr>
          <a:xfrm>
            <a:off x="6663470" y="6222585"/>
            <a:ext cx="3237066" cy="10803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/>
          <a:lstStyle>
            <a:lvl1pPr defTabSz="821531">
              <a:defRPr sz="56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2986"/>
              <a:t>Synthesized image</a:t>
            </a:r>
          </a:p>
        </p:txBody>
      </p:sp>
      <p:sp>
        <p:nvSpPr>
          <p:cNvPr id="763" name="Connection Line"/>
          <p:cNvSpPr/>
          <p:nvPr/>
        </p:nvSpPr>
        <p:spPr>
          <a:xfrm>
            <a:off x="1906992" y="4851396"/>
            <a:ext cx="1929868" cy="142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24" extrusionOk="0">
                <a:moveTo>
                  <a:pt x="0" y="16224"/>
                </a:moveTo>
                <a:cubicBezTo>
                  <a:pt x="7721" y="-4573"/>
                  <a:pt x="14921" y="-5376"/>
                  <a:pt x="21600" y="13815"/>
                </a:cubicBezTo>
              </a:path>
            </a:pathLst>
          </a:custGeom>
          <a:ln w="50800">
            <a:solidFill>
              <a:srgbClr val="000000"/>
            </a:solidFill>
            <a:custDash>
              <a:ds d="200000" sp="200000"/>
            </a:custDash>
            <a:miter lim="400000"/>
            <a:tailEnd type="triangle"/>
          </a:ln>
        </p:spPr>
        <p:txBody>
          <a:bodyPr/>
          <a:lstStyle/>
          <a:p>
            <a:endParaRPr sz="1920"/>
          </a:p>
        </p:txBody>
      </p:sp>
      <p:pic>
        <p:nvPicPr>
          <p:cNvPr id="754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760" y="6801116"/>
            <a:ext cx="2107092" cy="514802"/>
          </a:xfrm>
          <a:prstGeom prst="rect">
            <a:avLst/>
          </a:prstGeom>
          <a:ln w="12700">
            <a:miter lim="400000"/>
          </a:ln>
        </p:spPr>
      </p:pic>
      <p:pic>
        <p:nvPicPr>
          <p:cNvPr id="755" name="x.pdf" descr="x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338" y="3560457"/>
            <a:ext cx="282589" cy="252843"/>
          </a:xfrm>
          <a:prstGeom prst="rect">
            <a:avLst/>
          </a:prstGeom>
          <a:ln w="12700">
            <a:miter lim="400000"/>
          </a:ln>
        </p:spPr>
      </p:pic>
      <p:sp>
        <p:nvSpPr>
          <p:cNvPr id="756" name="Shape"/>
          <p:cNvSpPr/>
          <p:nvPr/>
        </p:nvSpPr>
        <p:spPr>
          <a:xfrm>
            <a:off x="10002879" y="3862677"/>
            <a:ext cx="2158831" cy="25994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341" h="20341" extrusionOk="0">
                <a:moveTo>
                  <a:pt x="4502" y="19317"/>
                </a:moveTo>
                <a:cubicBezTo>
                  <a:pt x="3630" y="17365"/>
                  <a:pt x="6528" y="16102"/>
                  <a:pt x="6392" y="14216"/>
                </a:cubicBezTo>
                <a:cubicBezTo>
                  <a:pt x="6231" y="11993"/>
                  <a:pt x="3366" y="12082"/>
                  <a:pt x="1684" y="10917"/>
                </a:cubicBezTo>
                <a:cubicBezTo>
                  <a:pt x="-1585" y="8654"/>
                  <a:pt x="424" y="4149"/>
                  <a:pt x="3302" y="4868"/>
                </a:cubicBezTo>
                <a:cubicBezTo>
                  <a:pt x="5321" y="5372"/>
                  <a:pt x="5072" y="8244"/>
                  <a:pt x="6497" y="9547"/>
                </a:cubicBezTo>
                <a:cubicBezTo>
                  <a:pt x="8437" y="11321"/>
                  <a:pt x="11599" y="9939"/>
                  <a:pt x="12270" y="6977"/>
                </a:cubicBezTo>
                <a:cubicBezTo>
                  <a:pt x="12845" y="4439"/>
                  <a:pt x="11809" y="1006"/>
                  <a:pt x="14326" y="145"/>
                </a:cubicBezTo>
                <a:cubicBezTo>
                  <a:pt x="17335" y="-884"/>
                  <a:pt x="20015" y="3754"/>
                  <a:pt x="17058" y="8028"/>
                </a:cubicBezTo>
                <a:cubicBezTo>
                  <a:pt x="15421" y="10394"/>
                  <a:pt x="12958" y="12044"/>
                  <a:pt x="11429" y="14487"/>
                </a:cubicBezTo>
                <a:cubicBezTo>
                  <a:pt x="10406" y="16122"/>
                  <a:pt x="9828" y="18072"/>
                  <a:pt x="8420" y="19384"/>
                </a:cubicBezTo>
                <a:cubicBezTo>
                  <a:pt x="7087" y="20626"/>
                  <a:pt x="5127" y="20716"/>
                  <a:pt x="4502" y="19317"/>
                </a:cubicBezTo>
                <a:close/>
              </a:path>
            </a:pathLst>
          </a:custGeom>
          <a:solidFill>
            <a:srgbClr val="51A7F9"/>
          </a:solidFill>
          <a:ln w="25400">
            <a:solidFill>
              <a:srgbClr val="000000"/>
            </a:solidFill>
            <a:miter lim="400000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pic>
        <p:nvPicPr>
          <p:cNvPr id="757" name="Image" descr="Image"/>
          <p:cNvPicPr>
            <a:picLocks noChangeAspect="1"/>
          </p:cNvPicPr>
          <p:nvPr/>
        </p:nvPicPr>
        <p:blipFill>
          <a:blip r:embed="rId2"/>
          <a:srcRect r="84997"/>
          <a:stretch>
            <a:fillRect/>
          </a:stretch>
        </p:blipFill>
        <p:spPr>
          <a:xfrm>
            <a:off x="2167415" y="4039365"/>
            <a:ext cx="316126" cy="514802"/>
          </a:xfrm>
          <a:prstGeom prst="rect">
            <a:avLst/>
          </a:prstGeom>
          <a:ln w="12700">
            <a:miter lim="400000"/>
          </a:ln>
        </p:spPr>
      </p:pic>
      <p:sp>
        <p:nvSpPr>
          <p:cNvPr id="758" name="Circle"/>
          <p:cNvSpPr/>
          <p:nvPr/>
        </p:nvSpPr>
        <p:spPr>
          <a:xfrm>
            <a:off x="1729330" y="4927490"/>
            <a:ext cx="180900" cy="180899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759" name="Circle"/>
          <p:cNvSpPr/>
          <p:nvPr/>
        </p:nvSpPr>
        <p:spPr>
          <a:xfrm>
            <a:off x="11614576" y="4012376"/>
            <a:ext cx="180900" cy="180899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764" name="Connection Line"/>
          <p:cNvSpPr/>
          <p:nvPr/>
        </p:nvSpPr>
        <p:spPr>
          <a:xfrm>
            <a:off x="9371325" y="4069553"/>
            <a:ext cx="2243850" cy="7755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554" extrusionOk="0">
                <a:moveTo>
                  <a:pt x="0" y="19554"/>
                </a:moveTo>
                <a:cubicBezTo>
                  <a:pt x="4949" y="4280"/>
                  <a:pt x="12149" y="-2046"/>
                  <a:pt x="21600" y="576"/>
                </a:cubicBezTo>
              </a:path>
            </a:pathLst>
          </a:custGeom>
          <a:ln w="50800">
            <a:solidFill>
              <a:srgbClr val="000000"/>
            </a:solidFill>
            <a:custDash>
              <a:ds d="200000" sp="200000"/>
            </a:custDash>
            <a:miter lim="400000"/>
            <a:tailEnd type="triangle"/>
          </a:ln>
        </p:spPr>
        <p:txBody>
          <a:bodyPr/>
          <a:lstStyle/>
          <a:p>
            <a:endParaRPr sz="1920"/>
          </a:p>
        </p:txBody>
      </p:sp>
      <p:pic>
        <p:nvPicPr>
          <p:cNvPr id="761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6312" y="3990620"/>
            <a:ext cx="2054639" cy="2054638"/>
          </a:xfrm>
          <a:prstGeom prst="rect">
            <a:avLst/>
          </a:prstGeom>
          <a:ln w="12700">
            <a:miter lim="400000"/>
          </a:ln>
        </p:spPr>
      </p:pic>
      <p:pic>
        <p:nvPicPr>
          <p:cNvPr id="762" name="G.pdf" descr="G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0539" y="3272162"/>
            <a:ext cx="350039" cy="363003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Deep generative models are distribution transformers">
            <a:extLst>
              <a:ext uri="{FF2B5EF4-FFF2-40B4-BE49-F238E27FC236}">
                <a16:creationId xmlns:a16="http://schemas.microsoft.com/office/drawing/2014/main" id="{64E421AA-581A-BB4B-A25C-C98BE7799654}"/>
              </a:ext>
            </a:extLst>
          </p:cNvPr>
          <p:cNvSpPr txBox="1"/>
          <p:nvPr/>
        </p:nvSpPr>
        <p:spPr>
          <a:xfrm>
            <a:off x="0" y="1368147"/>
            <a:ext cx="13004800" cy="610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100" tIns="38100" rIns="38100" bIns="38100" anchor="ctr">
            <a:spAutoFit/>
          </a:bodyPr>
          <a:lstStyle>
            <a:lvl1pPr defTabSz="821531">
              <a:defRPr sz="65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sz="4200" dirty="0"/>
              <a:t>Deep generative models are distribution transformers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5C4AEB-A75C-FF41-9A98-604C28982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48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409995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enerative Adversarial Networks (GANs)"/>
          <p:cNvSpPr txBox="1"/>
          <p:nvPr/>
        </p:nvSpPr>
        <p:spPr>
          <a:xfrm>
            <a:off x="2401918" y="1526891"/>
            <a:ext cx="8200964" cy="610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defTabSz="821531">
              <a:defRPr sz="65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3466"/>
              <a:t>Generative Adversarial Networks (GANs)</a:t>
            </a:r>
          </a:p>
        </p:txBody>
      </p:sp>
      <p:sp>
        <p:nvSpPr>
          <p:cNvPr id="1066" name="Oval"/>
          <p:cNvSpPr/>
          <p:nvPr/>
        </p:nvSpPr>
        <p:spPr>
          <a:xfrm>
            <a:off x="1518222" y="4681050"/>
            <a:ext cx="1425244" cy="1369146"/>
          </a:xfrm>
          <a:prstGeom prst="ellipse">
            <a:avLst/>
          </a:prstGeom>
          <a:solidFill>
            <a:srgbClr val="EC5D57"/>
          </a:solidFill>
          <a:ln w="12700">
            <a:solidFill>
              <a:srgbClr val="000000"/>
            </a:solidFill>
            <a:miter lim="400000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1067" name="Rectangle"/>
          <p:cNvSpPr/>
          <p:nvPr/>
        </p:nvSpPr>
        <p:spPr>
          <a:xfrm>
            <a:off x="3935930" y="4730947"/>
            <a:ext cx="296622" cy="529302"/>
          </a:xfrm>
          <a:prstGeom prst="rect">
            <a:avLst/>
          </a:prstGeom>
          <a:ln w="50800">
            <a:solidFill>
              <a:srgbClr val="000000"/>
            </a:solidFill>
            <a:miter lim="400000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1068" name="Rectangle"/>
          <p:cNvSpPr/>
          <p:nvPr/>
        </p:nvSpPr>
        <p:spPr>
          <a:xfrm>
            <a:off x="4706668" y="4307702"/>
            <a:ext cx="296622" cy="1420475"/>
          </a:xfrm>
          <a:prstGeom prst="rect">
            <a:avLst/>
          </a:prstGeom>
          <a:ln w="50800">
            <a:solidFill>
              <a:srgbClr val="000000"/>
            </a:solidFill>
            <a:miter lim="400000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1069" name="Rectangle"/>
          <p:cNvSpPr/>
          <p:nvPr/>
        </p:nvSpPr>
        <p:spPr>
          <a:xfrm>
            <a:off x="5487142" y="3845429"/>
            <a:ext cx="296622" cy="2300338"/>
          </a:xfrm>
          <a:prstGeom prst="rect">
            <a:avLst/>
          </a:prstGeom>
          <a:ln w="50800">
            <a:solidFill>
              <a:srgbClr val="000000"/>
            </a:solidFill>
            <a:miter lim="400000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1070" name="Rectangle"/>
          <p:cNvSpPr/>
          <p:nvPr/>
        </p:nvSpPr>
        <p:spPr>
          <a:xfrm>
            <a:off x="6271799" y="3643590"/>
            <a:ext cx="296622" cy="2718763"/>
          </a:xfrm>
          <a:prstGeom prst="rect">
            <a:avLst/>
          </a:prstGeom>
          <a:ln w="50800">
            <a:solidFill>
              <a:srgbClr val="000000"/>
            </a:solidFill>
            <a:miter lim="400000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1071" name="Line"/>
          <p:cNvSpPr/>
          <p:nvPr/>
        </p:nvSpPr>
        <p:spPr>
          <a:xfrm>
            <a:off x="6581999" y="4995597"/>
            <a:ext cx="378399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1072" name="Line"/>
          <p:cNvSpPr/>
          <p:nvPr/>
        </p:nvSpPr>
        <p:spPr>
          <a:xfrm>
            <a:off x="5799073" y="4995597"/>
            <a:ext cx="378399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1073" name="Line"/>
          <p:cNvSpPr/>
          <p:nvPr/>
        </p:nvSpPr>
        <p:spPr>
          <a:xfrm>
            <a:off x="5005421" y="4995597"/>
            <a:ext cx="378399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1074" name="Line"/>
          <p:cNvSpPr/>
          <p:nvPr/>
        </p:nvSpPr>
        <p:spPr>
          <a:xfrm>
            <a:off x="4233220" y="4995597"/>
            <a:ext cx="378399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1075" name="Gaussian noise"/>
          <p:cNvSpPr txBox="1"/>
          <p:nvPr/>
        </p:nvSpPr>
        <p:spPr>
          <a:xfrm>
            <a:off x="836317" y="6222585"/>
            <a:ext cx="2789055" cy="451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/>
          <a:lstStyle>
            <a:lvl1pPr defTabSz="821531">
              <a:defRPr sz="56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2986"/>
              <a:t>Gaussian noise</a:t>
            </a:r>
          </a:p>
        </p:txBody>
      </p:sp>
      <p:sp>
        <p:nvSpPr>
          <p:cNvPr id="1076" name="Synthesized image"/>
          <p:cNvSpPr txBox="1"/>
          <p:nvPr/>
        </p:nvSpPr>
        <p:spPr>
          <a:xfrm>
            <a:off x="6663470" y="6222585"/>
            <a:ext cx="3237066" cy="10803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/>
          <a:lstStyle>
            <a:lvl1pPr defTabSz="821531">
              <a:defRPr sz="56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2986"/>
              <a:t>Synthesized image</a:t>
            </a:r>
          </a:p>
        </p:txBody>
      </p:sp>
      <p:sp>
        <p:nvSpPr>
          <p:cNvPr id="1087" name="Connection Line"/>
          <p:cNvSpPr/>
          <p:nvPr/>
        </p:nvSpPr>
        <p:spPr>
          <a:xfrm>
            <a:off x="1906992" y="4851396"/>
            <a:ext cx="1929868" cy="142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24" extrusionOk="0">
                <a:moveTo>
                  <a:pt x="0" y="16224"/>
                </a:moveTo>
                <a:cubicBezTo>
                  <a:pt x="7721" y="-4573"/>
                  <a:pt x="14921" y="-5376"/>
                  <a:pt x="21600" y="13815"/>
                </a:cubicBezTo>
              </a:path>
            </a:pathLst>
          </a:custGeom>
          <a:ln w="50800">
            <a:solidFill>
              <a:srgbClr val="000000"/>
            </a:solidFill>
            <a:custDash>
              <a:ds d="200000" sp="200000"/>
            </a:custDash>
            <a:miter lim="400000"/>
            <a:tailEnd type="triangle"/>
          </a:ln>
        </p:spPr>
        <p:txBody>
          <a:bodyPr/>
          <a:lstStyle/>
          <a:p>
            <a:endParaRPr sz="1920"/>
          </a:p>
        </p:txBody>
      </p:sp>
      <p:pic>
        <p:nvPicPr>
          <p:cNvPr id="107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760" y="6801116"/>
            <a:ext cx="2107092" cy="5148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9" name="x.pdf" descr="x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338" y="3560457"/>
            <a:ext cx="282589" cy="252843"/>
          </a:xfrm>
          <a:prstGeom prst="rect">
            <a:avLst/>
          </a:prstGeom>
          <a:ln w="12700">
            <a:miter lim="400000"/>
          </a:ln>
        </p:spPr>
      </p:pic>
      <p:sp>
        <p:nvSpPr>
          <p:cNvPr id="1080" name="Shape"/>
          <p:cNvSpPr/>
          <p:nvPr/>
        </p:nvSpPr>
        <p:spPr>
          <a:xfrm>
            <a:off x="10002879" y="3862677"/>
            <a:ext cx="2158831" cy="25994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341" h="20341" extrusionOk="0">
                <a:moveTo>
                  <a:pt x="4502" y="19317"/>
                </a:moveTo>
                <a:cubicBezTo>
                  <a:pt x="3630" y="17365"/>
                  <a:pt x="6528" y="16102"/>
                  <a:pt x="6392" y="14216"/>
                </a:cubicBezTo>
                <a:cubicBezTo>
                  <a:pt x="6231" y="11993"/>
                  <a:pt x="3366" y="12082"/>
                  <a:pt x="1684" y="10917"/>
                </a:cubicBezTo>
                <a:cubicBezTo>
                  <a:pt x="-1585" y="8654"/>
                  <a:pt x="424" y="4149"/>
                  <a:pt x="3302" y="4868"/>
                </a:cubicBezTo>
                <a:cubicBezTo>
                  <a:pt x="5321" y="5372"/>
                  <a:pt x="5072" y="8244"/>
                  <a:pt x="6497" y="9547"/>
                </a:cubicBezTo>
                <a:cubicBezTo>
                  <a:pt x="8437" y="11321"/>
                  <a:pt x="11599" y="9939"/>
                  <a:pt x="12270" y="6977"/>
                </a:cubicBezTo>
                <a:cubicBezTo>
                  <a:pt x="12845" y="4439"/>
                  <a:pt x="11809" y="1006"/>
                  <a:pt x="14326" y="145"/>
                </a:cubicBezTo>
                <a:cubicBezTo>
                  <a:pt x="17335" y="-884"/>
                  <a:pt x="20015" y="3754"/>
                  <a:pt x="17058" y="8028"/>
                </a:cubicBezTo>
                <a:cubicBezTo>
                  <a:pt x="15421" y="10394"/>
                  <a:pt x="12958" y="12044"/>
                  <a:pt x="11429" y="14487"/>
                </a:cubicBezTo>
                <a:cubicBezTo>
                  <a:pt x="10406" y="16122"/>
                  <a:pt x="9828" y="18072"/>
                  <a:pt x="8420" y="19384"/>
                </a:cubicBezTo>
                <a:cubicBezTo>
                  <a:pt x="7087" y="20626"/>
                  <a:pt x="5127" y="20716"/>
                  <a:pt x="4502" y="19317"/>
                </a:cubicBezTo>
                <a:close/>
              </a:path>
            </a:pathLst>
          </a:custGeom>
          <a:solidFill>
            <a:srgbClr val="51A7F9"/>
          </a:solidFill>
          <a:ln w="25400">
            <a:solidFill>
              <a:srgbClr val="000000"/>
            </a:solidFill>
            <a:miter lim="400000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pic>
        <p:nvPicPr>
          <p:cNvPr id="1081" name="Image" descr="Image"/>
          <p:cNvPicPr>
            <a:picLocks noChangeAspect="1"/>
          </p:cNvPicPr>
          <p:nvPr/>
        </p:nvPicPr>
        <p:blipFill>
          <a:blip r:embed="rId2"/>
          <a:srcRect r="84997"/>
          <a:stretch>
            <a:fillRect/>
          </a:stretch>
        </p:blipFill>
        <p:spPr>
          <a:xfrm>
            <a:off x="2167415" y="4039365"/>
            <a:ext cx="316126" cy="514802"/>
          </a:xfrm>
          <a:prstGeom prst="rect">
            <a:avLst/>
          </a:prstGeom>
          <a:ln w="12700">
            <a:miter lim="400000"/>
          </a:ln>
        </p:spPr>
      </p:pic>
      <p:sp>
        <p:nvSpPr>
          <p:cNvPr id="1082" name="Circle"/>
          <p:cNvSpPr/>
          <p:nvPr/>
        </p:nvSpPr>
        <p:spPr>
          <a:xfrm>
            <a:off x="1729330" y="4927490"/>
            <a:ext cx="180900" cy="180899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1083" name="Circle"/>
          <p:cNvSpPr/>
          <p:nvPr/>
        </p:nvSpPr>
        <p:spPr>
          <a:xfrm>
            <a:off x="11614576" y="4012376"/>
            <a:ext cx="180900" cy="180899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38122"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707"/>
          </a:p>
        </p:txBody>
      </p:sp>
      <p:sp>
        <p:nvSpPr>
          <p:cNvPr id="1088" name="Connection Line"/>
          <p:cNvSpPr/>
          <p:nvPr/>
        </p:nvSpPr>
        <p:spPr>
          <a:xfrm>
            <a:off x="9371325" y="4069553"/>
            <a:ext cx="2243850" cy="7755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554" extrusionOk="0">
                <a:moveTo>
                  <a:pt x="0" y="19554"/>
                </a:moveTo>
                <a:cubicBezTo>
                  <a:pt x="4949" y="4280"/>
                  <a:pt x="12149" y="-2046"/>
                  <a:pt x="21600" y="576"/>
                </a:cubicBezTo>
              </a:path>
            </a:pathLst>
          </a:custGeom>
          <a:ln w="50800">
            <a:solidFill>
              <a:srgbClr val="000000"/>
            </a:solidFill>
            <a:custDash>
              <a:ds d="200000" sp="200000"/>
            </a:custDash>
            <a:miter lim="400000"/>
            <a:tailEnd type="triangle"/>
          </a:ln>
        </p:spPr>
        <p:txBody>
          <a:bodyPr/>
          <a:lstStyle/>
          <a:p>
            <a:endParaRPr sz="1920"/>
          </a:p>
        </p:txBody>
      </p:sp>
      <p:pic>
        <p:nvPicPr>
          <p:cNvPr id="1085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6312" y="3990620"/>
            <a:ext cx="2054639" cy="20546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6" name="G.pdf" descr="G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0539" y="3272162"/>
            <a:ext cx="350039" cy="363003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A6107A-AAB3-BF43-999F-90F08DD7B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49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4337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810" name="Picture 2" descr="C:\Documents and Settings\Derek Hoiem\My Documents\Classes\Spring10 - Computer Vision\figs\einstein.jpg">
            <a:extLst>
              <a:ext uri="{FF2B5EF4-FFF2-40B4-BE49-F238E27FC236}">
                <a16:creationId xmlns:a16="http://schemas.microsoft.com/office/drawing/2014/main" id="{97A209DB-C428-E44E-BBD8-0A5DFBF58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93" y="4118187"/>
            <a:ext cx="3901440" cy="499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7812" name="Content Placeholder 2">
            <a:extLst>
              <a:ext uri="{FF2B5EF4-FFF2-40B4-BE49-F238E27FC236}">
                <a16:creationId xmlns:a16="http://schemas.microsoft.com/office/drawing/2014/main" id="{9BA811E1-5766-D24B-8414-107726CF202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12800" y="1562773"/>
            <a:ext cx="12246187" cy="2275840"/>
          </a:xfrm>
        </p:spPr>
        <p:txBody>
          <a:bodyPr>
            <a:normAutofit/>
          </a:bodyPr>
          <a:lstStyle/>
          <a:p>
            <a:pPr eaLnBrk="1" hangingPunct="1">
              <a:spcBef>
                <a:spcPts val="2000"/>
              </a:spcBef>
            </a:pPr>
            <a:r>
              <a:rPr lang="en-US" altLang="en-US" dirty="0"/>
              <a:t>Goal: find       in image</a:t>
            </a:r>
          </a:p>
          <a:p>
            <a:pPr eaLnBrk="1" hangingPunct="1">
              <a:spcBef>
                <a:spcPts val="2000"/>
              </a:spcBef>
            </a:pPr>
            <a:r>
              <a:rPr lang="en-US" altLang="en-US" dirty="0"/>
              <a:t>Method 1: filter the image with zero-mean eye</a:t>
            </a:r>
          </a:p>
          <a:p>
            <a:pPr lvl="1" eaLnBrk="1" hangingPunct="1">
              <a:buFontTx/>
              <a:buNone/>
            </a:pPr>
            <a:endParaRPr lang="en-US" altLang="en-US" dirty="0"/>
          </a:p>
        </p:txBody>
      </p:sp>
      <p:pic>
        <p:nvPicPr>
          <p:cNvPr id="247813" name="Picture 1" descr="C:\Documents and Settings\Derek Hoiem\My Documents\Classes\Spring10 - Computer Vision\figs\eyefil.png">
            <a:extLst>
              <a:ext uri="{FF2B5EF4-FFF2-40B4-BE49-F238E27FC236}">
                <a16:creationId xmlns:a16="http://schemas.microsoft.com/office/drawing/2014/main" id="{9FB222DC-DD4B-A143-A80D-46DEF1396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372" y="1578010"/>
            <a:ext cx="4064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7814" name="TextBox 7">
            <a:extLst>
              <a:ext uri="{FF2B5EF4-FFF2-40B4-BE49-F238E27FC236}">
                <a16:creationId xmlns:a16="http://schemas.microsoft.com/office/drawing/2014/main" id="{7F7ACE6B-91BD-C844-84C3-A75342C96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8984" y="9103361"/>
            <a:ext cx="915635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>
                <a:solidFill>
                  <a:srgbClr val="000000"/>
                </a:solidFill>
              </a:rPr>
              <a:t>Input</a:t>
            </a:r>
          </a:p>
        </p:txBody>
      </p:sp>
      <p:sp>
        <p:nvSpPr>
          <p:cNvPr id="247815" name="TextBox 8">
            <a:extLst>
              <a:ext uri="{FF2B5EF4-FFF2-40B4-BE49-F238E27FC236}">
                <a16:creationId xmlns:a16="http://schemas.microsoft.com/office/drawing/2014/main" id="{E051328B-3734-EA4F-8C7A-61439326D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4130" y="9058205"/>
            <a:ext cx="3544560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>
                <a:solidFill>
                  <a:srgbClr val="000000"/>
                </a:solidFill>
              </a:rPr>
              <a:t>Filtered Image (scaled)</a:t>
            </a:r>
          </a:p>
        </p:txBody>
      </p:sp>
      <p:sp>
        <p:nvSpPr>
          <p:cNvPr id="247816" name="TextBox 8">
            <a:extLst>
              <a:ext uri="{FF2B5EF4-FFF2-40B4-BE49-F238E27FC236}">
                <a16:creationId xmlns:a16="http://schemas.microsoft.com/office/drawing/2014/main" id="{931E2540-1809-9B4E-9160-38B947D4D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39896" y="9040143"/>
            <a:ext cx="3015569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>
                <a:solidFill>
                  <a:srgbClr val="000000"/>
                </a:solidFill>
              </a:rPr>
              <a:t>Thresholded Image</a:t>
            </a:r>
          </a:p>
        </p:txBody>
      </p:sp>
      <p:graphicFrame>
        <p:nvGraphicFramePr>
          <p:cNvPr id="247817" name="Object 9">
            <a:extLst>
              <a:ext uri="{FF2B5EF4-FFF2-40B4-BE49-F238E27FC236}">
                <a16:creationId xmlns:a16="http://schemas.microsoft.com/office/drawing/2014/main" id="{0192E9EA-D66A-804E-9BF8-3EE3CFEBDA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61067" y="2982525"/>
          <a:ext cx="8703734" cy="1244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3" name="Equation" r:id="rId6" imgW="57340500" imgH="8191500" progId="Equation.3">
                  <p:embed/>
                </p:oleObj>
              </mc:Choice>
              <mc:Fallback>
                <p:oleObj name="Equation" r:id="rId6" imgW="57340500" imgH="8191500" progId="Equation.3">
                  <p:embed/>
                  <p:pic>
                    <p:nvPicPr>
                      <p:cNvPr id="247817" name="Object 9">
                        <a:extLst>
                          <a:ext uri="{FF2B5EF4-FFF2-40B4-BE49-F238E27FC236}">
                            <a16:creationId xmlns:a16="http://schemas.microsoft.com/office/drawing/2014/main" id="{0192E9EA-D66A-804E-9BF8-3EE3CFEBDA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1067" y="2982525"/>
                        <a:ext cx="8703734" cy="12440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7818" name="Picture 11" descr="C:\Users\Hoiem\Documents\Classes\Computational Photography - Fall 2010\lectures\figs\filters\einstein_eye_filtered_thresh.png">
            <a:extLst>
              <a:ext uri="{FF2B5EF4-FFF2-40B4-BE49-F238E27FC236}">
                <a16:creationId xmlns:a16="http://schemas.microsoft.com/office/drawing/2014/main" id="{9C26CDE3-B66C-AB47-B881-4A86F77F0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613" y="4244622"/>
            <a:ext cx="3793067" cy="485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672747E-9403-CC48-8C71-B632ABCC245F}"/>
              </a:ext>
            </a:extLst>
          </p:cNvPr>
          <p:cNvCxnSpPr/>
          <p:nvPr/>
        </p:nvCxnSpPr>
        <p:spPr>
          <a:xfrm rot="5400000">
            <a:off x="9807787" y="5472853"/>
            <a:ext cx="866987" cy="32512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9D20433-C784-3C47-A2BB-1DAD002B980A}"/>
              </a:ext>
            </a:extLst>
          </p:cNvPr>
          <p:cNvCxnSpPr/>
          <p:nvPr/>
        </p:nvCxnSpPr>
        <p:spPr>
          <a:xfrm rot="16200000" flipH="1">
            <a:off x="10403840" y="5743787"/>
            <a:ext cx="975360" cy="10837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5D5E64D-B7EA-6E4C-830C-3023631165EC}"/>
              </a:ext>
            </a:extLst>
          </p:cNvPr>
          <p:cNvCxnSpPr/>
          <p:nvPr/>
        </p:nvCxnSpPr>
        <p:spPr>
          <a:xfrm>
            <a:off x="10512213" y="7152640"/>
            <a:ext cx="866987" cy="216747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A3ED52E-3DFA-3A40-9C69-F6940396D952}"/>
              </a:ext>
            </a:extLst>
          </p:cNvPr>
          <p:cNvCxnSpPr/>
          <p:nvPr/>
        </p:nvCxnSpPr>
        <p:spPr>
          <a:xfrm>
            <a:off x="9970347" y="7802880"/>
            <a:ext cx="1083733" cy="65024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7823" name="Picture 12" descr="C:\Users\Hoiem\Documents\Classes\Computational Photography - Fall 2010\lectures\figs\filters\einstein_eye_filtered.png">
            <a:extLst>
              <a:ext uri="{FF2B5EF4-FFF2-40B4-BE49-F238E27FC236}">
                <a16:creationId xmlns:a16="http://schemas.microsoft.com/office/drawing/2014/main" id="{CD9F2AD3-EF05-0946-B941-FFE6AF0B9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427" y="4118187"/>
            <a:ext cx="3892409" cy="4985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7824" name="TextBox 20">
            <a:extLst>
              <a:ext uri="{FF2B5EF4-FFF2-40B4-BE49-F238E27FC236}">
                <a16:creationId xmlns:a16="http://schemas.microsoft.com/office/drawing/2014/main" id="{7E46D1E2-3448-4744-ADF4-2592782DF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0231" y="4551681"/>
            <a:ext cx="2629245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 b="1">
                <a:solidFill>
                  <a:srgbClr val="FF0000"/>
                </a:solidFill>
              </a:rPr>
              <a:t>True detections</a:t>
            </a:r>
          </a:p>
        </p:txBody>
      </p:sp>
      <p:sp>
        <p:nvSpPr>
          <p:cNvPr id="247825" name="TextBox 21">
            <a:extLst>
              <a:ext uri="{FF2B5EF4-FFF2-40B4-BE49-F238E27FC236}">
                <a16:creationId xmlns:a16="http://schemas.microsoft.com/office/drawing/2014/main" id="{D6856EE6-60BB-A843-8B4A-7F0EB3096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4987" y="6827521"/>
            <a:ext cx="2059093" cy="88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 b="1">
                <a:solidFill>
                  <a:srgbClr val="00B050"/>
                </a:solidFill>
              </a:rPr>
              <a:t>False detections</a:t>
            </a:r>
          </a:p>
        </p:txBody>
      </p:sp>
      <p:sp>
        <p:nvSpPr>
          <p:cNvPr id="247826" name="TextBox 27">
            <a:extLst>
              <a:ext uri="{FF2B5EF4-FFF2-40B4-BE49-F238E27FC236}">
                <a16:creationId xmlns:a16="http://schemas.microsoft.com/office/drawing/2014/main" id="{7B546B38-BC8B-2C49-A9D4-2D1994833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07308" y="3576321"/>
            <a:ext cx="1555233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>
                <a:solidFill>
                  <a:srgbClr val="000000"/>
                </a:solidFill>
              </a:rPr>
              <a:t>mean of f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C5BD92D-0DD9-1243-8A69-52F29B3E08CA}"/>
              </a:ext>
            </a:extLst>
          </p:cNvPr>
          <p:cNvCxnSpPr>
            <a:stCxn id="247826" idx="1"/>
          </p:cNvCxnSpPr>
          <p:nvPr/>
        </p:nvCxnSpPr>
        <p:spPr>
          <a:xfrm flipH="1" flipV="1">
            <a:off x="6935894" y="3684695"/>
            <a:ext cx="1771414" cy="13477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3A7A3F2B-BC15-5747-9C8A-3173F86821D2}"/>
              </a:ext>
            </a:extLst>
          </p:cNvPr>
          <p:cNvSpPr txBox="1">
            <a:spLocks/>
          </p:cNvSpPr>
          <p:nvPr/>
        </p:nvSpPr>
        <p:spPr>
          <a:xfrm>
            <a:off x="745466" y="-312419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altLang="en-US" sz="5404" dirty="0"/>
              <a:t>Matching with filters</a:t>
            </a:r>
          </a:p>
        </p:txBody>
      </p:sp>
      <p:sp>
        <p:nvSpPr>
          <p:cNvPr id="21" name="TextBox 18">
            <a:extLst>
              <a:ext uri="{FF2B5EF4-FFF2-40B4-BE49-F238E27FC236}">
                <a16:creationId xmlns:a16="http://schemas.microsoft.com/office/drawing/2014/main" id="{69657998-6D59-A244-91AD-B4FB861B2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71657" y="2937808"/>
            <a:ext cx="1547218" cy="88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 dirty="0">
                <a:solidFill>
                  <a:srgbClr val="000000"/>
                </a:solidFill>
              </a:rPr>
              <a:t>f = image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560" dirty="0">
                <a:solidFill>
                  <a:srgbClr val="000000"/>
                </a:solidFill>
              </a:rPr>
              <a:t>g = filter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906DC31-A801-E341-A1C0-2E0B3D958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5EFC-6D8E-5C41-8126-FE1C14410A66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80589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3735"/>
          <p:cNvSpPr/>
          <p:nvPr/>
        </p:nvSpPr>
        <p:spPr>
          <a:xfrm>
            <a:off x="-103992" y="9293602"/>
            <a:ext cx="3117841" cy="459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4200"/>
            </a:lvl1pPr>
          </a:lstStyle>
          <a:p>
            <a:r>
              <a:rPr lang="de-DE" altLang="zh-CN" sz="2489" dirty="0"/>
              <a:t>©</a:t>
            </a:r>
            <a:r>
              <a:rPr lang="zh-CN" altLang="en-US" sz="2489" dirty="0"/>
              <a:t> </a:t>
            </a:r>
            <a:r>
              <a:rPr lang="en-US" sz="2489" dirty="0" err="1"/>
              <a:t>aleju</a:t>
            </a:r>
            <a:r>
              <a:rPr lang="en-US" sz="2489" dirty="0"/>
              <a:t>/cat-generator</a:t>
            </a:r>
            <a:endParaRPr sz="2489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708" y="1843598"/>
            <a:ext cx="1731264" cy="1731264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3566" name="Shape 3566"/>
          <p:cNvSpPr/>
          <p:nvPr/>
        </p:nvSpPr>
        <p:spPr>
          <a:xfrm>
            <a:off x="2318643" y="2709231"/>
            <a:ext cx="2130332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stealth"/>
          </a:ln>
        </p:spPr>
        <p:txBody>
          <a:bodyPr lIns="38100" tIns="38100" rIns="38100" bIns="38100" anchor="ctr"/>
          <a:lstStyle/>
          <a:p>
            <a:pPr>
              <a:defRPr sz="3200"/>
            </a:pPr>
            <a:endParaRPr sz="1707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996679" y="1165403"/>
                <a:ext cx="1175322" cy="6395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56"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en-US" sz="3556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3556"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en-US" sz="3556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556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6679" y="1165403"/>
                <a:ext cx="1175322" cy="639534"/>
              </a:xfrm>
              <a:prstGeom prst="rect">
                <a:avLst/>
              </a:prstGeom>
              <a:blipFill>
                <a:blip r:embed="rId4"/>
                <a:stretch>
                  <a:fillRect l="-5376" b="-2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2838309" y="1978818"/>
            <a:ext cx="1090999" cy="1460897"/>
            <a:chOff x="1698576" y="4114800"/>
            <a:chExt cx="2232248" cy="2395642"/>
          </a:xfrm>
        </p:grpSpPr>
        <p:grpSp>
          <p:nvGrpSpPr>
            <p:cNvPr id="32" name="Group 31"/>
            <p:cNvGrpSpPr/>
            <p:nvPr/>
          </p:nvGrpSpPr>
          <p:grpSpPr>
            <a:xfrm>
              <a:off x="1698576" y="4114800"/>
              <a:ext cx="2232248" cy="2395642"/>
              <a:chOff x="2343849" y="5134736"/>
              <a:chExt cx="909648" cy="1349560"/>
            </a:xfrm>
          </p:grpSpPr>
          <p:sp>
            <p:nvSpPr>
              <p:cNvPr id="38" name="Shape 3567"/>
              <p:cNvSpPr/>
              <p:nvPr/>
            </p:nvSpPr>
            <p:spPr>
              <a:xfrm rot="10800000">
                <a:off x="2683219" y="5246374"/>
                <a:ext cx="230906" cy="112628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39" name="Shape 3568"/>
              <p:cNvSpPr/>
              <p:nvPr/>
            </p:nvSpPr>
            <p:spPr>
              <a:xfrm rot="10800000">
                <a:off x="3022591" y="5134736"/>
                <a:ext cx="230906" cy="1349560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40" name="Shape 3569"/>
              <p:cNvSpPr/>
              <p:nvPr/>
            </p:nvSpPr>
            <p:spPr>
              <a:xfrm rot="10800000">
                <a:off x="2343849" y="5359002"/>
                <a:ext cx="230906" cy="901027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/>
                <p:cNvSpPr/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zh-CN" sz="4445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</m:oMath>
                    </m:oMathPara>
                  </a14:m>
                  <a:endParaRPr lang="en-US" sz="4445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Rectangle 5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2857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5" name="TextBox 24"/>
          <p:cNvSpPr txBox="1"/>
          <p:nvPr/>
        </p:nvSpPr>
        <p:spPr>
          <a:xfrm flipH="1">
            <a:off x="4741602" y="3532651"/>
            <a:ext cx="1685476" cy="858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/>
              <a:t>fake</a:t>
            </a:r>
            <a:r>
              <a:rPr lang="zh-CN" altLang="en-US" sz="2200" dirty="0"/>
              <a:t> </a:t>
            </a:r>
            <a:r>
              <a:rPr lang="en-US" altLang="zh-CN" sz="2200" dirty="0"/>
              <a:t>image</a:t>
            </a:r>
            <a:endParaRPr lang="en-US" sz="2200" dirty="0"/>
          </a:p>
        </p:txBody>
      </p:sp>
      <p:sp>
        <p:nvSpPr>
          <p:cNvPr id="33" name="Shape 1306"/>
          <p:cNvSpPr/>
          <p:nvPr/>
        </p:nvSpPr>
        <p:spPr>
          <a:xfrm>
            <a:off x="9521474" y="9157668"/>
            <a:ext cx="3483326" cy="595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algn="l">
              <a:lnSpc>
                <a:spcPct val="150000"/>
              </a:lnSpc>
              <a:defRPr sz="2000"/>
            </a:lvl1pPr>
          </a:lstStyle>
          <a:p>
            <a:pPr algn="r"/>
            <a:r>
              <a:rPr sz="2489" dirty="0"/>
              <a:t>[</a:t>
            </a:r>
            <a:r>
              <a:rPr sz="2489" dirty="0" err="1"/>
              <a:t>Goodfellow</a:t>
            </a:r>
            <a:r>
              <a:rPr sz="2489" dirty="0"/>
              <a:t> et al. 2014]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23968" y="2204678"/>
            <a:ext cx="1289655" cy="1009175"/>
            <a:chOff x="469074" y="1443648"/>
            <a:chExt cx="941470" cy="777240"/>
          </a:xfrm>
        </p:grpSpPr>
        <p:sp>
          <p:nvSpPr>
            <p:cNvPr id="34" name="Rectangle 33"/>
            <p:cNvSpPr/>
            <p:nvPr/>
          </p:nvSpPr>
          <p:spPr>
            <a:xfrm>
              <a:off x="469074" y="1763688"/>
              <a:ext cx="149382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27492" y="1539256"/>
              <a:ext cx="149382" cy="6816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85910" y="1672248"/>
              <a:ext cx="149382" cy="5486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944328" y="1946568"/>
              <a:ext cx="149382" cy="27432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261162" y="1443648"/>
              <a:ext cx="149382" cy="7772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102746" y="1672248"/>
              <a:ext cx="149382" cy="5486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009751" y="1165403"/>
                <a:ext cx="518091" cy="6395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56">
                          <a:latin typeface="Cambria Math" panose="02040503050406030204" pitchFamily="18" charset="0"/>
                        </a:rPr>
                        <m:t>z</m:t>
                      </m:r>
                    </m:oMath>
                  </m:oMathPara>
                </a14:m>
                <a:endParaRPr lang="en-US" sz="3556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751" y="1165403"/>
                <a:ext cx="518091" cy="639534"/>
              </a:xfrm>
              <a:prstGeom prst="rect">
                <a:avLst/>
              </a:prstGeom>
              <a:blipFill>
                <a:blip r:embed="rId8"/>
                <a:stretch>
                  <a:fillRect l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/>
          <p:cNvSpPr txBox="1"/>
          <p:nvPr/>
        </p:nvSpPr>
        <p:spPr>
          <a:xfrm flipH="1">
            <a:off x="218949" y="3237855"/>
            <a:ext cx="2099694" cy="858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/>
              <a:t>Random</a:t>
            </a:r>
            <a:r>
              <a:rPr lang="zh-CN" altLang="en-US" sz="2200" dirty="0"/>
              <a:t> </a:t>
            </a:r>
            <a:r>
              <a:rPr lang="en-US" altLang="zh-CN" sz="2200" dirty="0"/>
              <a:t>code</a:t>
            </a:r>
            <a:endParaRPr lang="en-US" sz="2200" dirty="0"/>
          </a:p>
        </p:txBody>
      </p:sp>
      <p:sp>
        <p:nvSpPr>
          <p:cNvPr id="47" name="Shape 3565"/>
          <p:cNvSpPr/>
          <p:nvPr/>
        </p:nvSpPr>
        <p:spPr>
          <a:xfrm>
            <a:off x="2626390" y="3392710"/>
            <a:ext cx="1514838" cy="459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r>
              <a:rPr sz="2200" dirty="0"/>
              <a:t>Generator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A6B038-9370-594A-A593-9381C0E193E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737116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76565" y="4600352"/>
                <a:ext cx="9922716" cy="18156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altLang="zh-CN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A</a:t>
                </a:r>
                <a:r>
                  <a:rPr lang="zh-CN" altLang="en-US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two-player</a:t>
                </a:r>
                <a:r>
                  <a:rPr lang="zh-CN" altLang="en-US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game:</a:t>
                </a:r>
                <a:r>
                  <a:rPr lang="zh-CN" altLang="en-US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 </a:t>
                </a:r>
                <a:endParaRPr lang="en-US" altLang="zh-CN" sz="3733" dirty="0">
                  <a:latin typeface="Calibri" panose="020F0502020204030204" pitchFamily="34" charset="0"/>
                  <a:ea typeface="Calibri" charset="0"/>
                  <a:cs typeface="Calibri" panose="020F0502020204030204" pitchFamily="34" charset="0"/>
                </a:endParaRPr>
              </a:p>
              <a:p>
                <a:pPr marL="508006" indent="-508006" algn="l">
                  <a:buFont typeface="Arial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sz="3733" b="0" i="1" dirty="0">
                        <a:latin typeface="Cambria Math" charset="0"/>
                        <a:ea typeface="Calibri" charset="0"/>
                        <a:cs typeface="Calibri" charset="0"/>
                      </a:rPr>
                      <m:t>𝐺</m:t>
                    </m:r>
                  </m:oMath>
                </a14:m>
                <a:r>
                  <a:rPr lang="zh-CN" altLang="en-US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tries</a:t>
                </a:r>
                <a:r>
                  <a:rPr lang="zh-CN" altLang="en-US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to</a:t>
                </a:r>
                <a:r>
                  <a:rPr lang="zh-CN" altLang="en-US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generate</a:t>
                </a:r>
                <a:r>
                  <a:rPr lang="zh-CN" altLang="en-US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fake</a:t>
                </a:r>
                <a:r>
                  <a:rPr lang="zh-CN" altLang="en-US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images</a:t>
                </a:r>
                <a:r>
                  <a:rPr lang="zh-CN" altLang="en-US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that</a:t>
                </a:r>
                <a:r>
                  <a:rPr lang="zh-CN" altLang="en-US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can</a:t>
                </a:r>
                <a:r>
                  <a:rPr lang="zh-CN" altLang="en-US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fool</a:t>
                </a:r>
                <a:r>
                  <a:rPr lang="zh-CN" altLang="en-US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733" b="0" i="1">
                        <a:latin typeface="Cambria Math" charset="0"/>
                        <a:ea typeface="Calibri" charset="0"/>
                        <a:cs typeface="Calibri" charset="0"/>
                      </a:rPr>
                      <m:t>𝐷</m:t>
                    </m:r>
                    <m:r>
                      <a:rPr lang="en-US" altLang="zh-CN" sz="3733" b="0">
                        <a:latin typeface="Cambria Math" charset="0"/>
                        <a:ea typeface="Calibri" charset="0"/>
                        <a:cs typeface="Calibri" charset="0"/>
                      </a:rPr>
                      <m:t>.</m:t>
                    </m:r>
                  </m:oMath>
                </a14:m>
                <a:endParaRPr lang="en-US" altLang="zh-CN" sz="3733" dirty="0">
                  <a:latin typeface="Calibri" panose="020F0502020204030204" pitchFamily="34" charset="0"/>
                  <a:ea typeface="Calibri" charset="0"/>
                  <a:cs typeface="Calibri" panose="020F0502020204030204" pitchFamily="34" charset="0"/>
                </a:endParaRPr>
              </a:p>
              <a:p>
                <a:pPr marL="508006" indent="-508006" algn="l">
                  <a:buFont typeface="Arial" charset="0"/>
                  <a:buChar char="•"/>
                </a:pPr>
                <a14:m>
                  <m:oMath xmlns:m="http://schemas.openxmlformats.org/officeDocument/2006/math">
                    <m:r>
                      <a:rPr lang="en-US" sz="3733" b="0" i="1">
                        <a:latin typeface="Cambria Math" charset="0"/>
                        <a:ea typeface="Calibri" charset="0"/>
                        <a:cs typeface="Calibri" charset="0"/>
                      </a:rPr>
                      <m:t>𝐷</m:t>
                    </m:r>
                  </m:oMath>
                </a14:m>
                <a:r>
                  <a:rPr lang="zh-CN" altLang="en-US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tries</a:t>
                </a:r>
                <a:r>
                  <a:rPr lang="zh-CN" altLang="en-US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to</a:t>
                </a:r>
                <a:r>
                  <a:rPr lang="zh-CN" altLang="en-US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detect</a:t>
                </a:r>
                <a:r>
                  <a:rPr lang="zh-CN" altLang="en-US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fake</a:t>
                </a:r>
                <a:r>
                  <a:rPr lang="zh-CN" altLang="en-US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 </a:t>
                </a:r>
                <a:r>
                  <a:rPr lang="en-US" altLang="zh-CN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images.</a:t>
                </a:r>
                <a:r>
                  <a:rPr lang="zh-CN" altLang="en-US" sz="3733" dirty="0">
                    <a:latin typeface="Calibri" panose="020F0502020204030204" pitchFamily="34" charset="0"/>
                    <a:ea typeface="Calibri" charset="0"/>
                    <a:cs typeface="Calibri" panose="020F0502020204030204" pitchFamily="34" charset="0"/>
                  </a:rPr>
                  <a:t> </a:t>
                </a:r>
                <a:endParaRPr lang="en-US" altLang="zh-CN" sz="3733" dirty="0">
                  <a:latin typeface="Calibri" panose="020F0502020204030204" pitchFamily="34" charset="0"/>
                  <a:ea typeface="Calibri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65" y="4600352"/>
                <a:ext cx="9922716" cy="1815690"/>
              </a:xfrm>
              <a:prstGeom prst="rect">
                <a:avLst/>
              </a:prstGeom>
              <a:blipFill>
                <a:blip r:embed="rId3"/>
                <a:stretch>
                  <a:fillRect l="-1916" t="-5556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Shape 1306"/>
          <p:cNvSpPr/>
          <p:nvPr/>
        </p:nvSpPr>
        <p:spPr>
          <a:xfrm>
            <a:off x="9521474" y="9157668"/>
            <a:ext cx="3483326" cy="595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algn="l">
              <a:lnSpc>
                <a:spcPct val="150000"/>
              </a:lnSpc>
              <a:defRPr sz="2000"/>
            </a:lvl1pPr>
          </a:lstStyle>
          <a:p>
            <a:pPr algn="r"/>
            <a:r>
              <a:rPr sz="2489" dirty="0"/>
              <a:t>[</a:t>
            </a:r>
            <a:r>
              <a:rPr sz="2489" dirty="0" err="1"/>
              <a:t>Goodfellow</a:t>
            </a:r>
            <a:r>
              <a:rPr sz="2489" dirty="0"/>
              <a:t> et al. 2014]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8708" y="1843598"/>
            <a:ext cx="1731264" cy="1731264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45" name="Shape 3566"/>
          <p:cNvSpPr/>
          <p:nvPr/>
        </p:nvSpPr>
        <p:spPr>
          <a:xfrm>
            <a:off x="2318643" y="2709231"/>
            <a:ext cx="2130332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stealth"/>
          </a:ln>
        </p:spPr>
        <p:txBody>
          <a:bodyPr lIns="38100" tIns="38100" rIns="38100" bIns="38100" anchor="ctr"/>
          <a:lstStyle/>
          <a:p>
            <a:pPr>
              <a:defRPr sz="3200"/>
            </a:pPr>
            <a:endParaRPr sz="1707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996679" y="1165403"/>
                <a:ext cx="1175322" cy="6395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56"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en-US" sz="3556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3556"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en-US" sz="3556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556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6679" y="1165403"/>
                <a:ext cx="1175322" cy="639534"/>
              </a:xfrm>
              <a:prstGeom prst="rect">
                <a:avLst/>
              </a:prstGeom>
              <a:blipFill>
                <a:blip r:embed="rId5"/>
                <a:stretch>
                  <a:fillRect l="-5376" b="-2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7" name="Group 46"/>
          <p:cNvGrpSpPr/>
          <p:nvPr/>
        </p:nvGrpSpPr>
        <p:grpSpPr>
          <a:xfrm>
            <a:off x="2838309" y="1978818"/>
            <a:ext cx="1090999" cy="1460897"/>
            <a:chOff x="1698576" y="4114800"/>
            <a:chExt cx="2232248" cy="2395642"/>
          </a:xfrm>
        </p:grpSpPr>
        <p:grpSp>
          <p:nvGrpSpPr>
            <p:cNvPr id="48" name="Group 47"/>
            <p:cNvGrpSpPr/>
            <p:nvPr/>
          </p:nvGrpSpPr>
          <p:grpSpPr>
            <a:xfrm>
              <a:off x="1698576" y="4114800"/>
              <a:ext cx="2232248" cy="2395642"/>
              <a:chOff x="2343849" y="5134736"/>
              <a:chExt cx="909648" cy="1349560"/>
            </a:xfrm>
          </p:grpSpPr>
          <p:sp>
            <p:nvSpPr>
              <p:cNvPr id="50" name="Shape 3567"/>
              <p:cNvSpPr/>
              <p:nvPr/>
            </p:nvSpPr>
            <p:spPr>
              <a:xfrm rot="10800000">
                <a:off x="2683219" y="5246374"/>
                <a:ext cx="230906" cy="112628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56" name="Shape 3568"/>
              <p:cNvSpPr/>
              <p:nvPr/>
            </p:nvSpPr>
            <p:spPr>
              <a:xfrm rot="10800000">
                <a:off x="3022591" y="5134736"/>
                <a:ext cx="230906" cy="1349560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58" name="Shape 3569"/>
              <p:cNvSpPr/>
              <p:nvPr/>
            </p:nvSpPr>
            <p:spPr>
              <a:xfrm rot="10800000">
                <a:off x="2343849" y="5359002"/>
                <a:ext cx="230906" cy="901027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Rectangle 48"/>
                <p:cNvSpPr/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zh-CN" sz="4445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</m:oMath>
                    </m:oMathPara>
                  </a14:m>
                  <a:endParaRPr lang="en-US" sz="4445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Rectangle 5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2857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0" name="Group 59"/>
          <p:cNvGrpSpPr/>
          <p:nvPr/>
        </p:nvGrpSpPr>
        <p:grpSpPr>
          <a:xfrm>
            <a:off x="623968" y="2204678"/>
            <a:ext cx="1289655" cy="1009175"/>
            <a:chOff x="469074" y="1443648"/>
            <a:chExt cx="941470" cy="777240"/>
          </a:xfrm>
        </p:grpSpPr>
        <p:sp>
          <p:nvSpPr>
            <p:cNvPr id="61" name="Rectangle 60"/>
            <p:cNvSpPr/>
            <p:nvPr/>
          </p:nvSpPr>
          <p:spPr>
            <a:xfrm>
              <a:off x="469074" y="1763688"/>
              <a:ext cx="149382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627492" y="1539256"/>
              <a:ext cx="149382" cy="6816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785910" y="1672248"/>
              <a:ext cx="149382" cy="5486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944328" y="1946568"/>
              <a:ext cx="149382" cy="27432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261162" y="1443648"/>
              <a:ext cx="149382" cy="7772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1102746" y="1672248"/>
              <a:ext cx="149382" cy="5486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1009751" y="1165403"/>
                <a:ext cx="518091" cy="6395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56">
                          <a:latin typeface="Cambria Math" panose="02040503050406030204" pitchFamily="18" charset="0"/>
                        </a:rPr>
                        <m:t>z</m:t>
                      </m:r>
                    </m:oMath>
                  </m:oMathPara>
                </a14:m>
                <a:endParaRPr lang="en-US" sz="3556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751" y="1165403"/>
                <a:ext cx="518091" cy="639534"/>
              </a:xfrm>
              <a:prstGeom prst="rect">
                <a:avLst/>
              </a:prstGeom>
              <a:blipFill>
                <a:blip r:embed="rId8"/>
                <a:stretch>
                  <a:fillRect l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TextBox 68"/>
          <p:cNvSpPr txBox="1"/>
          <p:nvPr/>
        </p:nvSpPr>
        <p:spPr>
          <a:xfrm flipH="1">
            <a:off x="218949" y="3237855"/>
            <a:ext cx="2099694" cy="858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/>
              <a:t>Random</a:t>
            </a:r>
            <a:r>
              <a:rPr lang="zh-CN" altLang="en-US" sz="2200" dirty="0"/>
              <a:t> </a:t>
            </a:r>
            <a:r>
              <a:rPr lang="en-US" altLang="zh-CN" sz="2200" dirty="0"/>
              <a:t>code</a:t>
            </a:r>
            <a:endParaRPr lang="en-US" sz="2200" dirty="0"/>
          </a:p>
        </p:txBody>
      </p:sp>
      <p:sp>
        <p:nvSpPr>
          <p:cNvPr id="70" name="Shape 3565"/>
          <p:cNvSpPr/>
          <p:nvPr/>
        </p:nvSpPr>
        <p:spPr>
          <a:xfrm>
            <a:off x="2626390" y="3392710"/>
            <a:ext cx="1514838" cy="459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r>
              <a:rPr sz="2200" dirty="0"/>
              <a:t>Generator</a:t>
            </a:r>
          </a:p>
        </p:txBody>
      </p:sp>
      <p:sp>
        <p:nvSpPr>
          <p:cNvPr id="72" name="Shape 3580"/>
          <p:cNvSpPr/>
          <p:nvPr/>
        </p:nvSpPr>
        <p:spPr>
          <a:xfrm>
            <a:off x="6755694" y="2716683"/>
            <a:ext cx="2130332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stealth"/>
          </a:ln>
        </p:spPr>
        <p:txBody>
          <a:bodyPr lIns="38100" tIns="38100" rIns="38100" bIns="38100" anchor="ctr"/>
          <a:lstStyle/>
          <a:p>
            <a:pPr>
              <a:defRPr sz="3200"/>
            </a:pPr>
            <a:endParaRPr sz="1707"/>
          </a:p>
        </p:txBody>
      </p:sp>
      <p:grpSp>
        <p:nvGrpSpPr>
          <p:cNvPr id="73" name="Group 72"/>
          <p:cNvGrpSpPr/>
          <p:nvPr/>
        </p:nvGrpSpPr>
        <p:grpSpPr>
          <a:xfrm>
            <a:off x="7275361" y="1986234"/>
            <a:ext cx="1090999" cy="1460898"/>
            <a:chOff x="1698576" y="4184012"/>
            <a:chExt cx="2232248" cy="2395642"/>
          </a:xfrm>
        </p:grpSpPr>
        <p:grpSp>
          <p:nvGrpSpPr>
            <p:cNvPr id="74" name="Group 73"/>
            <p:cNvGrpSpPr/>
            <p:nvPr/>
          </p:nvGrpSpPr>
          <p:grpSpPr>
            <a:xfrm>
              <a:off x="1698576" y="4184012"/>
              <a:ext cx="2232248" cy="2395642"/>
              <a:chOff x="2343849" y="5173725"/>
              <a:chExt cx="909648" cy="1349560"/>
            </a:xfrm>
          </p:grpSpPr>
          <p:sp>
            <p:nvSpPr>
              <p:cNvPr id="76" name="Shape 3567"/>
              <p:cNvSpPr/>
              <p:nvPr/>
            </p:nvSpPr>
            <p:spPr>
              <a:xfrm rot="10800000">
                <a:off x="2683220" y="5285363"/>
                <a:ext cx="230906" cy="112628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77" name="Shape 3568"/>
              <p:cNvSpPr/>
              <p:nvPr/>
            </p:nvSpPr>
            <p:spPr>
              <a:xfrm rot="10800000">
                <a:off x="3022591" y="5397993"/>
                <a:ext cx="230906" cy="901026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78" name="Shape 3569"/>
              <p:cNvSpPr/>
              <p:nvPr/>
            </p:nvSpPr>
            <p:spPr>
              <a:xfrm rot="10800000">
                <a:off x="2343849" y="5173725"/>
                <a:ext cx="230906" cy="1349560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Rectangle 74"/>
                <p:cNvSpPr/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445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oMath>
                    </m:oMathPara>
                  </a14:m>
                  <a:endParaRPr lang="en-US" sz="4445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2857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9" name="Shape 3579"/>
          <p:cNvSpPr/>
          <p:nvPr/>
        </p:nvSpPr>
        <p:spPr>
          <a:xfrm>
            <a:off x="6842227" y="3392710"/>
            <a:ext cx="1957267" cy="459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r>
              <a:rPr sz="2200" dirty="0"/>
              <a:t>Discriminator</a:t>
            </a:r>
          </a:p>
        </p:txBody>
      </p:sp>
      <p:sp>
        <p:nvSpPr>
          <p:cNvPr id="80" name="TextBox 79"/>
          <p:cNvSpPr txBox="1"/>
          <p:nvPr/>
        </p:nvSpPr>
        <p:spPr>
          <a:xfrm flipH="1">
            <a:off x="4741602" y="3532651"/>
            <a:ext cx="1685476" cy="858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/>
              <a:t>fake</a:t>
            </a:r>
            <a:r>
              <a:rPr lang="zh-CN" altLang="en-US" sz="2200" dirty="0"/>
              <a:t> </a:t>
            </a:r>
            <a:r>
              <a:rPr lang="en-US" altLang="zh-CN" sz="2200" dirty="0"/>
              <a:t>image</a:t>
            </a:r>
            <a:endParaRPr lang="en-US" sz="2200" dirty="0"/>
          </a:p>
        </p:txBody>
      </p:sp>
      <p:sp>
        <p:nvSpPr>
          <p:cNvPr id="82" name="TextBox 81"/>
          <p:cNvSpPr txBox="1"/>
          <p:nvPr/>
        </p:nvSpPr>
        <p:spPr>
          <a:xfrm flipH="1">
            <a:off x="9016115" y="2429425"/>
            <a:ext cx="33109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/>
              <a:t>Real</a:t>
            </a:r>
            <a:r>
              <a:rPr lang="zh-CN" altLang="en-US" sz="3200" dirty="0"/>
              <a:t> </a:t>
            </a:r>
            <a:r>
              <a:rPr lang="en-US" altLang="zh-CN" sz="3200" dirty="0"/>
              <a:t>(1)</a:t>
            </a:r>
            <a:r>
              <a:rPr lang="zh-CN" altLang="en-US" sz="3200" dirty="0"/>
              <a:t> </a:t>
            </a:r>
            <a:r>
              <a:rPr lang="en-US" altLang="zh-CN" sz="3200" dirty="0"/>
              <a:t>or</a:t>
            </a:r>
          </a:p>
          <a:p>
            <a:r>
              <a:rPr lang="zh-CN" altLang="en-US" sz="3200" dirty="0"/>
              <a:t> </a:t>
            </a:r>
            <a:r>
              <a:rPr lang="en-US" altLang="zh-CN" sz="3200" dirty="0"/>
              <a:t>fake</a:t>
            </a:r>
            <a:r>
              <a:rPr lang="zh-CN" altLang="en-US" sz="3200" dirty="0"/>
              <a:t> </a:t>
            </a:r>
            <a:r>
              <a:rPr lang="en-US" altLang="zh-CN" sz="3200" dirty="0"/>
              <a:t>(0)?</a:t>
            </a:r>
            <a:endParaRPr lang="en-US" sz="32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9CE2BAA-8290-974E-8B13-AE84CCF89D8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226761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5" name="Shape 3615"/>
          <p:cNvSpPr/>
          <p:nvPr/>
        </p:nvSpPr>
        <p:spPr>
          <a:xfrm>
            <a:off x="9049952" y="2421162"/>
            <a:ext cx="2316988" cy="5763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noAutofit/>
          </a:bodyPr>
          <a:lstStyle/>
          <a:p>
            <a:pPr>
              <a:defRPr sz="6000" b="1">
                <a:solidFill>
                  <a:schemeClr val="accent5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3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40" name="TextBox 39"/>
          <p:cNvSpPr txBox="1"/>
          <p:nvPr/>
        </p:nvSpPr>
        <p:spPr>
          <a:xfrm flipH="1">
            <a:off x="9016116" y="2429425"/>
            <a:ext cx="2099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FF0000"/>
                </a:solidFill>
              </a:rPr>
              <a:t>fake</a:t>
            </a:r>
            <a:r>
              <a:rPr lang="zh-CN" altLang="en-US" sz="3200" dirty="0">
                <a:solidFill>
                  <a:srgbClr val="FF0000"/>
                </a:solidFill>
              </a:rPr>
              <a:t> </a:t>
            </a:r>
            <a:r>
              <a:rPr lang="en-US" altLang="zh-CN" sz="3200" dirty="0"/>
              <a:t>(0.1)</a:t>
            </a:r>
            <a:endParaRPr lang="en-US" sz="3200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708" y="1843598"/>
            <a:ext cx="1731264" cy="1731264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39" name="Shape 3566"/>
          <p:cNvSpPr/>
          <p:nvPr/>
        </p:nvSpPr>
        <p:spPr>
          <a:xfrm>
            <a:off x="2318643" y="2709231"/>
            <a:ext cx="2130332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stealth"/>
          </a:ln>
        </p:spPr>
        <p:txBody>
          <a:bodyPr lIns="38100" tIns="38100" rIns="38100" bIns="38100" anchor="ctr"/>
          <a:lstStyle/>
          <a:p>
            <a:pPr>
              <a:defRPr sz="3200"/>
            </a:pPr>
            <a:endParaRPr sz="1707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996679" y="1165403"/>
                <a:ext cx="1175322" cy="6395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56"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en-US" sz="3556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3556"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en-US" sz="3556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556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6679" y="1165403"/>
                <a:ext cx="1175322" cy="639534"/>
              </a:xfrm>
              <a:prstGeom prst="rect">
                <a:avLst/>
              </a:prstGeom>
              <a:blipFill>
                <a:blip r:embed="rId4"/>
                <a:stretch>
                  <a:fillRect l="-5376" b="-2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Group 45"/>
          <p:cNvGrpSpPr/>
          <p:nvPr/>
        </p:nvGrpSpPr>
        <p:grpSpPr>
          <a:xfrm>
            <a:off x="2838309" y="1978818"/>
            <a:ext cx="1090999" cy="1460897"/>
            <a:chOff x="1698576" y="4114800"/>
            <a:chExt cx="2232248" cy="2395642"/>
          </a:xfrm>
        </p:grpSpPr>
        <p:grpSp>
          <p:nvGrpSpPr>
            <p:cNvPr id="47" name="Group 46"/>
            <p:cNvGrpSpPr/>
            <p:nvPr/>
          </p:nvGrpSpPr>
          <p:grpSpPr>
            <a:xfrm>
              <a:off x="1698576" y="4114800"/>
              <a:ext cx="2232248" cy="2395642"/>
              <a:chOff x="2343849" y="5134736"/>
              <a:chExt cx="909648" cy="1349560"/>
            </a:xfrm>
          </p:grpSpPr>
          <p:sp>
            <p:nvSpPr>
              <p:cNvPr id="49" name="Shape 3567"/>
              <p:cNvSpPr/>
              <p:nvPr/>
            </p:nvSpPr>
            <p:spPr>
              <a:xfrm rot="10800000">
                <a:off x="2683219" y="5246374"/>
                <a:ext cx="230906" cy="112628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51" name="Shape 3568"/>
              <p:cNvSpPr/>
              <p:nvPr/>
            </p:nvSpPr>
            <p:spPr>
              <a:xfrm rot="10800000">
                <a:off x="3022591" y="5134736"/>
                <a:ext cx="230906" cy="1349560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59" name="Shape 3569"/>
              <p:cNvSpPr/>
              <p:nvPr/>
            </p:nvSpPr>
            <p:spPr>
              <a:xfrm rot="10800000">
                <a:off x="2343849" y="5359002"/>
                <a:ext cx="230906" cy="901027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Rectangle 47"/>
                <p:cNvSpPr/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zh-CN" sz="4445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</m:oMath>
                    </m:oMathPara>
                  </a14:m>
                  <a:endParaRPr lang="en-US" sz="4445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Rectangle 5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2857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0" name="Group 59"/>
          <p:cNvGrpSpPr/>
          <p:nvPr/>
        </p:nvGrpSpPr>
        <p:grpSpPr>
          <a:xfrm>
            <a:off x="623968" y="2204678"/>
            <a:ext cx="1289655" cy="1009175"/>
            <a:chOff x="469074" y="1443648"/>
            <a:chExt cx="941470" cy="777240"/>
          </a:xfrm>
        </p:grpSpPr>
        <p:sp>
          <p:nvSpPr>
            <p:cNvPr id="65" name="Rectangle 64"/>
            <p:cNvSpPr/>
            <p:nvPr/>
          </p:nvSpPr>
          <p:spPr>
            <a:xfrm>
              <a:off x="469074" y="1763688"/>
              <a:ext cx="149382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627492" y="1539256"/>
              <a:ext cx="149382" cy="6816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785910" y="1672248"/>
              <a:ext cx="149382" cy="5486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944328" y="1946568"/>
              <a:ext cx="149382" cy="27432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1261162" y="1443648"/>
              <a:ext cx="149382" cy="7772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1102746" y="1672248"/>
              <a:ext cx="149382" cy="5486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1009751" y="1165403"/>
                <a:ext cx="518091" cy="6395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56">
                          <a:latin typeface="Cambria Math" panose="02040503050406030204" pitchFamily="18" charset="0"/>
                        </a:rPr>
                        <m:t>z</m:t>
                      </m:r>
                    </m:oMath>
                  </m:oMathPara>
                </a14:m>
                <a:endParaRPr lang="en-US" sz="3556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751" y="1165403"/>
                <a:ext cx="518091" cy="639534"/>
              </a:xfrm>
              <a:prstGeom prst="rect">
                <a:avLst/>
              </a:prstGeom>
              <a:blipFill>
                <a:blip r:embed="rId8"/>
                <a:stretch>
                  <a:fillRect l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TextBox 71"/>
          <p:cNvSpPr txBox="1"/>
          <p:nvPr/>
        </p:nvSpPr>
        <p:spPr>
          <a:xfrm flipH="1">
            <a:off x="218949" y="3237855"/>
            <a:ext cx="2099694" cy="858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/>
              <a:t>Random</a:t>
            </a:r>
            <a:r>
              <a:rPr lang="zh-CN" altLang="en-US" sz="2200" dirty="0"/>
              <a:t> </a:t>
            </a:r>
            <a:r>
              <a:rPr lang="en-US" altLang="zh-CN" sz="2200" dirty="0"/>
              <a:t>code</a:t>
            </a:r>
            <a:endParaRPr lang="en-US" sz="2200" dirty="0"/>
          </a:p>
        </p:txBody>
      </p:sp>
      <p:sp>
        <p:nvSpPr>
          <p:cNvPr id="73" name="Shape 3565"/>
          <p:cNvSpPr/>
          <p:nvPr/>
        </p:nvSpPr>
        <p:spPr>
          <a:xfrm>
            <a:off x="2626390" y="3392710"/>
            <a:ext cx="1514838" cy="459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r>
              <a:rPr sz="2200" dirty="0"/>
              <a:t>Generator</a:t>
            </a:r>
          </a:p>
        </p:txBody>
      </p:sp>
      <p:sp>
        <p:nvSpPr>
          <p:cNvPr id="74" name="Shape 3580"/>
          <p:cNvSpPr/>
          <p:nvPr/>
        </p:nvSpPr>
        <p:spPr>
          <a:xfrm>
            <a:off x="6755694" y="2716683"/>
            <a:ext cx="2130332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stealth"/>
          </a:ln>
        </p:spPr>
        <p:txBody>
          <a:bodyPr lIns="38100" tIns="38100" rIns="38100" bIns="38100" anchor="ctr"/>
          <a:lstStyle/>
          <a:p>
            <a:pPr>
              <a:defRPr sz="3200"/>
            </a:pPr>
            <a:endParaRPr sz="1707"/>
          </a:p>
        </p:txBody>
      </p:sp>
      <p:grpSp>
        <p:nvGrpSpPr>
          <p:cNvPr id="75" name="Group 74"/>
          <p:cNvGrpSpPr/>
          <p:nvPr/>
        </p:nvGrpSpPr>
        <p:grpSpPr>
          <a:xfrm>
            <a:off x="7275361" y="1986234"/>
            <a:ext cx="1090999" cy="1460898"/>
            <a:chOff x="1698576" y="4184012"/>
            <a:chExt cx="2232248" cy="2395642"/>
          </a:xfrm>
        </p:grpSpPr>
        <p:grpSp>
          <p:nvGrpSpPr>
            <p:cNvPr id="76" name="Group 75"/>
            <p:cNvGrpSpPr/>
            <p:nvPr/>
          </p:nvGrpSpPr>
          <p:grpSpPr>
            <a:xfrm>
              <a:off x="1698576" y="4184012"/>
              <a:ext cx="2232248" cy="2395642"/>
              <a:chOff x="2343849" y="5173725"/>
              <a:chExt cx="909648" cy="1349560"/>
            </a:xfrm>
          </p:grpSpPr>
          <p:sp>
            <p:nvSpPr>
              <p:cNvPr id="78" name="Shape 3567"/>
              <p:cNvSpPr/>
              <p:nvPr/>
            </p:nvSpPr>
            <p:spPr>
              <a:xfrm rot="10800000">
                <a:off x="2683220" y="5285363"/>
                <a:ext cx="230906" cy="112628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85" name="Shape 3568"/>
              <p:cNvSpPr/>
              <p:nvPr/>
            </p:nvSpPr>
            <p:spPr>
              <a:xfrm rot="10800000">
                <a:off x="3022591" y="5397993"/>
                <a:ext cx="230906" cy="901026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86" name="Shape 3569"/>
              <p:cNvSpPr/>
              <p:nvPr/>
            </p:nvSpPr>
            <p:spPr>
              <a:xfrm rot="10800000">
                <a:off x="2343849" y="5173725"/>
                <a:ext cx="230906" cy="1349560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Rectangle 76"/>
                <p:cNvSpPr/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445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oMath>
                    </m:oMathPara>
                  </a14:m>
                  <a:endParaRPr lang="en-US" sz="4445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2857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7" name="Shape 3579"/>
          <p:cNvSpPr/>
          <p:nvPr/>
        </p:nvSpPr>
        <p:spPr>
          <a:xfrm>
            <a:off x="6842227" y="3392710"/>
            <a:ext cx="1957267" cy="459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r>
              <a:rPr sz="2200" dirty="0"/>
              <a:t>Discriminator</a:t>
            </a:r>
          </a:p>
        </p:txBody>
      </p:sp>
      <p:sp>
        <p:nvSpPr>
          <p:cNvPr id="88" name="TextBox 87"/>
          <p:cNvSpPr txBox="1"/>
          <p:nvPr/>
        </p:nvSpPr>
        <p:spPr>
          <a:xfrm flipH="1">
            <a:off x="4741602" y="3532651"/>
            <a:ext cx="1685476" cy="858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/>
              <a:t>fake</a:t>
            </a:r>
            <a:r>
              <a:rPr lang="zh-CN" altLang="en-US" sz="2200" dirty="0"/>
              <a:t> </a:t>
            </a:r>
            <a:r>
              <a:rPr lang="en-US" altLang="zh-CN" sz="2200" dirty="0"/>
              <a:t>image</a:t>
            </a:r>
            <a:endParaRPr lang="en-US" sz="2200" dirty="0"/>
          </a:p>
        </p:txBody>
      </p:sp>
      <p:sp>
        <p:nvSpPr>
          <p:cNvPr id="89" name="Shape 3625"/>
          <p:cNvSpPr/>
          <p:nvPr/>
        </p:nvSpPr>
        <p:spPr>
          <a:xfrm>
            <a:off x="472347" y="4080747"/>
            <a:ext cx="10256430" cy="0"/>
          </a:xfrm>
          <a:prstGeom prst="line">
            <a:avLst/>
          </a:prstGeom>
          <a:noFill/>
          <a:ln w="152400" cap="flat">
            <a:solidFill>
              <a:schemeClr val="accent1"/>
            </a:solidFill>
            <a:custDash>
              <a:ds d="200000" sp="200000"/>
            </a:custDash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>
              <a:defRPr sz="3200"/>
            </a:pPr>
            <a:endParaRPr sz="1707"/>
          </a:p>
        </p:txBody>
      </p:sp>
      <p:sp>
        <p:nvSpPr>
          <p:cNvPr id="38" name="Shape 1306">
            <a:extLst>
              <a:ext uri="{FF2B5EF4-FFF2-40B4-BE49-F238E27FC236}">
                <a16:creationId xmlns:a16="http://schemas.microsoft.com/office/drawing/2014/main" id="{7603B43E-E61B-DF47-9975-4440112C5D49}"/>
              </a:ext>
            </a:extLst>
          </p:cNvPr>
          <p:cNvSpPr/>
          <p:nvPr/>
        </p:nvSpPr>
        <p:spPr>
          <a:xfrm>
            <a:off x="9521474" y="9157668"/>
            <a:ext cx="3483326" cy="595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algn="l">
              <a:lnSpc>
                <a:spcPct val="150000"/>
              </a:lnSpc>
              <a:defRPr sz="2000"/>
            </a:lvl1pPr>
          </a:lstStyle>
          <a:p>
            <a:pPr algn="r"/>
            <a:r>
              <a:rPr sz="2489" dirty="0"/>
              <a:t>[</a:t>
            </a:r>
            <a:r>
              <a:rPr sz="2489" dirty="0" err="1"/>
              <a:t>Goodfellow</a:t>
            </a:r>
            <a:r>
              <a:rPr sz="2489" dirty="0"/>
              <a:t> et al. 2014]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DC77650-2F0C-004A-839E-7F7606AF36BE}"/>
              </a:ext>
            </a:extLst>
          </p:cNvPr>
          <p:cNvSpPr txBox="1"/>
          <p:nvPr/>
        </p:nvSpPr>
        <p:spPr>
          <a:xfrm>
            <a:off x="247968" y="7063502"/>
            <a:ext cx="490467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/>
              <a:t>Learning objective</a:t>
            </a:r>
            <a:r>
              <a:rPr lang="zh-CN" altLang="en-US" sz="3500" dirty="0"/>
              <a:t> </a:t>
            </a:r>
            <a:r>
              <a:rPr lang="en-US" altLang="zh-CN" sz="3500" dirty="0"/>
              <a:t>(GANs)</a:t>
            </a:r>
            <a:endParaRPr lang="en-US" sz="3500" dirty="0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731FCCF8-9D88-324D-9E2B-331D6A7E005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506"/>
          <a:stretch/>
        </p:blipFill>
        <p:spPr>
          <a:xfrm>
            <a:off x="1536669" y="7784307"/>
            <a:ext cx="7811896" cy="1097280"/>
          </a:xfrm>
          <a:prstGeom prst="rect">
            <a:avLst/>
          </a:prstGeom>
        </p:spPr>
      </p:pic>
      <p:sp>
        <p:nvSpPr>
          <p:cNvPr id="57" name="Shape 3616">
            <a:extLst>
              <a:ext uri="{FF2B5EF4-FFF2-40B4-BE49-F238E27FC236}">
                <a16:creationId xmlns:a16="http://schemas.microsoft.com/office/drawing/2014/main" id="{BA99BF7F-8B44-AD4A-9435-A82AFA03B3AD}"/>
              </a:ext>
            </a:extLst>
          </p:cNvPr>
          <p:cNvSpPr/>
          <p:nvPr/>
        </p:nvSpPr>
        <p:spPr>
          <a:xfrm>
            <a:off x="4842244" y="7660991"/>
            <a:ext cx="4506321" cy="1097279"/>
          </a:xfrm>
          <a:prstGeom prst="rect">
            <a:avLst/>
          </a:prstGeom>
          <a:noFill/>
          <a:ln w="38100" cap="flat">
            <a:solidFill>
              <a:srgbClr val="FF0000"/>
            </a:solidFill>
            <a:prstDash val="sysDash"/>
            <a:miter lim="400000"/>
          </a:ln>
          <a:effectLst/>
        </p:spPr>
        <p:txBody>
          <a:bodyPr wrap="square" lIns="42862" tIns="42862" rIns="42862" bIns="42862" numCol="1" anchor="ctr">
            <a:noAutofit/>
          </a:bodyPr>
          <a:lstStyle/>
          <a:p>
            <a:pPr>
              <a:defRPr sz="3200"/>
            </a:pPr>
            <a:endParaRPr sz="1920">
              <a:solidFill>
                <a:srgbClr val="FF0000"/>
              </a:solidFill>
            </a:endParaRPr>
          </a:p>
        </p:txBody>
      </p:sp>
      <p:sp>
        <p:nvSpPr>
          <p:cNvPr id="58" name="Shape 3616">
            <a:extLst>
              <a:ext uri="{FF2B5EF4-FFF2-40B4-BE49-F238E27FC236}">
                <a16:creationId xmlns:a16="http://schemas.microsoft.com/office/drawing/2014/main" id="{74F8BB63-90E2-1943-A821-135581447362}"/>
              </a:ext>
            </a:extLst>
          </p:cNvPr>
          <p:cNvSpPr/>
          <p:nvPr/>
        </p:nvSpPr>
        <p:spPr>
          <a:xfrm>
            <a:off x="2914865" y="8373030"/>
            <a:ext cx="718467" cy="598420"/>
          </a:xfrm>
          <a:prstGeom prst="rect">
            <a:avLst/>
          </a:prstGeom>
          <a:noFill/>
          <a:ln w="76200" cap="flat">
            <a:solidFill>
              <a:srgbClr val="FF0000"/>
            </a:solidFill>
            <a:prstDash val="sysDash"/>
            <a:miter lim="400000"/>
          </a:ln>
          <a:effectLst/>
        </p:spPr>
        <p:txBody>
          <a:bodyPr wrap="square" lIns="42862" tIns="42862" rIns="42862" bIns="42862" numCol="1" anchor="ctr">
            <a:noAutofit/>
          </a:bodyPr>
          <a:lstStyle/>
          <a:p>
            <a:pPr>
              <a:defRPr sz="3200"/>
            </a:pPr>
            <a:endParaRPr sz="1920">
              <a:solidFill>
                <a:srgbClr val="FF000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9C4EEB-2711-9149-AAB1-88922D20390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198557"/>
      </p:ext>
    </p:extLst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5" name="Shape 3625"/>
          <p:cNvSpPr/>
          <p:nvPr/>
        </p:nvSpPr>
        <p:spPr>
          <a:xfrm>
            <a:off x="472347" y="4080747"/>
            <a:ext cx="10256430" cy="0"/>
          </a:xfrm>
          <a:prstGeom prst="line">
            <a:avLst/>
          </a:prstGeom>
          <a:noFill/>
          <a:ln w="152400" cap="flat">
            <a:solidFill>
              <a:schemeClr val="accent1"/>
            </a:solidFill>
            <a:custDash>
              <a:ds d="200000" sp="200000"/>
            </a:custDash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>
              <a:defRPr sz="3200"/>
            </a:pPr>
            <a:endParaRPr sz="1707"/>
          </a:p>
        </p:txBody>
      </p:sp>
      <p:sp>
        <p:nvSpPr>
          <p:cNvPr id="3626" name="Shape 3626"/>
          <p:cNvSpPr/>
          <p:nvPr/>
        </p:nvSpPr>
        <p:spPr>
          <a:xfrm>
            <a:off x="6768404" y="5477222"/>
            <a:ext cx="2130332" cy="1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  <a:tailEnd type="stealth" w="med" len="med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>
              <a:defRPr sz="3200"/>
            </a:pPr>
            <a:endParaRPr sz="1707"/>
          </a:p>
        </p:txBody>
      </p:sp>
      <p:pic>
        <p:nvPicPr>
          <p:cNvPr id="3633" name="Screen Shot 2017-02-03 at 10.02.3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248" y="4586631"/>
            <a:ext cx="1774634" cy="17811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5372506" y="3991539"/>
                <a:ext cx="456118" cy="6395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56">
                          <a:latin typeface="Cambria Math" panose="02040503050406030204" pitchFamily="18" charset="0"/>
                        </a:rPr>
                        <m:t>x</m:t>
                      </m:r>
                    </m:oMath>
                  </m:oMathPara>
                </a14:m>
                <a:endParaRPr lang="en-US" sz="3556" dirty="0"/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2506" y="3991539"/>
                <a:ext cx="456118" cy="639534"/>
              </a:xfrm>
              <a:prstGeom prst="rect">
                <a:avLst/>
              </a:prstGeom>
              <a:blipFill>
                <a:blip r:embed="rId4"/>
                <a:stretch>
                  <a:fillRect l="-10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9" name="Group 98"/>
          <p:cNvGrpSpPr/>
          <p:nvPr/>
        </p:nvGrpSpPr>
        <p:grpSpPr>
          <a:xfrm>
            <a:off x="7288070" y="4746772"/>
            <a:ext cx="1090999" cy="1460898"/>
            <a:chOff x="1698576" y="4184012"/>
            <a:chExt cx="2232248" cy="2395642"/>
          </a:xfrm>
        </p:grpSpPr>
        <p:grpSp>
          <p:nvGrpSpPr>
            <p:cNvPr id="100" name="Group 99"/>
            <p:cNvGrpSpPr/>
            <p:nvPr/>
          </p:nvGrpSpPr>
          <p:grpSpPr>
            <a:xfrm>
              <a:off x="1698576" y="4184012"/>
              <a:ext cx="2232248" cy="2395642"/>
              <a:chOff x="2343849" y="5173725"/>
              <a:chExt cx="909648" cy="1349560"/>
            </a:xfrm>
          </p:grpSpPr>
          <p:sp>
            <p:nvSpPr>
              <p:cNvPr id="102" name="Shape 3567"/>
              <p:cNvSpPr/>
              <p:nvPr/>
            </p:nvSpPr>
            <p:spPr>
              <a:xfrm rot="10800000">
                <a:off x="2683220" y="5285363"/>
                <a:ext cx="230906" cy="112628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103" name="Shape 3568"/>
              <p:cNvSpPr/>
              <p:nvPr/>
            </p:nvSpPr>
            <p:spPr>
              <a:xfrm rot="10800000">
                <a:off x="3022591" y="5397993"/>
                <a:ext cx="230906" cy="901026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104" name="Shape 3569"/>
              <p:cNvSpPr/>
              <p:nvPr/>
            </p:nvSpPr>
            <p:spPr>
              <a:xfrm rot="10800000">
                <a:off x="2343849" y="5173725"/>
                <a:ext cx="230906" cy="1349560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Rectangle 100"/>
                <p:cNvSpPr/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445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oMath>
                    </m:oMathPara>
                  </a14:m>
                  <a:endParaRPr lang="en-US" sz="4445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2857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8" name="TextBox 47"/>
          <p:cNvSpPr txBox="1"/>
          <p:nvPr/>
        </p:nvSpPr>
        <p:spPr>
          <a:xfrm flipH="1">
            <a:off x="9016116" y="5189964"/>
            <a:ext cx="2099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00B050"/>
                </a:solidFill>
              </a:rPr>
              <a:t>real</a:t>
            </a:r>
            <a:r>
              <a:rPr lang="zh-CN" altLang="en-US" sz="3200" dirty="0">
                <a:solidFill>
                  <a:srgbClr val="00B050"/>
                </a:solidFill>
              </a:rPr>
              <a:t> </a:t>
            </a:r>
            <a:r>
              <a:rPr lang="en-US" altLang="zh-CN" sz="3200" dirty="0"/>
              <a:t>(0.9)</a:t>
            </a:r>
            <a:endParaRPr lang="en-US" sz="3200" dirty="0"/>
          </a:p>
        </p:txBody>
      </p:sp>
      <p:sp>
        <p:nvSpPr>
          <p:cNvPr id="56" name="Shape 1306"/>
          <p:cNvSpPr/>
          <p:nvPr/>
        </p:nvSpPr>
        <p:spPr>
          <a:xfrm>
            <a:off x="9521474" y="9157668"/>
            <a:ext cx="3483326" cy="595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algn="l">
              <a:lnSpc>
                <a:spcPct val="150000"/>
              </a:lnSpc>
              <a:defRPr sz="2000"/>
            </a:lvl1pPr>
          </a:lstStyle>
          <a:p>
            <a:pPr algn="r"/>
            <a:r>
              <a:rPr sz="2489" dirty="0"/>
              <a:t>[</a:t>
            </a:r>
            <a:r>
              <a:rPr sz="2489" dirty="0" err="1"/>
              <a:t>Goodfellow</a:t>
            </a:r>
            <a:r>
              <a:rPr sz="2489" dirty="0"/>
              <a:t> et al. 2014]</a:t>
            </a:r>
          </a:p>
        </p:txBody>
      </p:sp>
      <p:sp>
        <p:nvSpPr>
          <p:cNvPr id="57" name="Shape 3615"/>
          <p:cNvSpPr/>
          <p:nvPr/>
        </p:nvSpPr>
        <p:spPr>
          <a:xfrm>
            <a:off x="9049952" y="2421162"/>
            <a:ext cx="2316988" cy="5763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noAutofit/>
          </a:bodyPr>
          <a:lstStyle/>
          <a:p>
            <a:pPr>
              <a:defRPr sz="6000" b="1">
                <a:solidFill>
                  <a:schemeClr val="accent5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3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59" name="TextBox 58"/>
          <p:cNvSpPr txBox="1"/>
          <p:nvPr/>
        </p:nvSpPr>
        <p:spPr>
          <a:xfrm flipH="1">
            <a:off x="9016116" y="2429425"/>
            <a:ext cx="2099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FF0000"/>
                </a:solidFill>
              </a:rPr>
              <a:t>fake</a:t>
            </a:r>
            <a:r>
              <a:rPr lang="zh-CN" altLang="en-US" sz="3200" dirty="0">
                <a:solidFill>
                  <a:srgbClr val="FF0000"/>
                </a:solidFill>
              </a:rPr>
              <a:t> </a:t>
            </a:r>
            <a:r>
              <a:rPr lang="en-US" altLang="zh-CN" sz="3200" dirty="0"/>
              <a:t>(0.1)</a:t>
            </a:r>
            <a:endParaRPr lang="en-US" sz="3200" dirty="0"/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18708" y="1843598"/>
            <a:ext cx="1731264" cy="1731264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66" name="Shape 3566"/>
          <p:cNvSpPr/>
          <p:nvPr/>
        </p:nvSpPr>
        <p:spPr>
          <a:xfrm>
            <a:off x="2318643" y="2709231"/>
            <a:ext cx="2130332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stealth"/>
          </a:ln>
        </p:spPr>
        <p:txBody>
          <a:bodyPr lIns="38100" tIns="38100" rIns="38100" bIns="38100" anchor="ctr"/>
          <a:lstStyle/>
          <a:p>
            <a:pPr>
              <a:defRPr sz="3200"/>
            </a:pPr>
            <a:endParaRPr sz="1707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4996679" y="1165403"/>
                <a:ext cx="1175322" cy="6395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56"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en-US" sz="3556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3556"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en-US" sz="3556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556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6679" y="1165403"/>
                <a:ext cx="1175322" cy="639534"/>
              </a:xfrm>
              <a:prstGeom prst="rect">
                <a:avLst/>
              </a:prstGeom>
              <a:blipFill>
                <a:blip r:embed="rId15"/>
                <a:stretch>
                  <a:fillRect l="-5376" b="-2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9" name="Group 68"/>
          <p:cNvGrpSpPr/>
          <p:nvPr/>
        </p:nvGrpSpPr>
        <p:grpSpPr>
          <a:xfrm>
            <a:off x="2838309" y="1978818"/>
            <a:ext cx="1090999" cy="1460897"/>
            <a:chOff x="1698576" y="4114800"/>
            <a:chExt cx="2232248" cy="2395642"/>
          </a:xfrm>
        </p:grpSpPr>
        <p:grpSp>
          <p:nvGrpSpPr>
            <p:cNvPr id="70" name="Group 69"/>
            <p:cNvGrpSpPr/>
            <p:nvPr/>
          </p:nvGrpSpPr>
          <p:grpSpPr>
            <a:xfrm>
              <a:off x="1698576" y="4114800"/>
              <a:ext cx="2232248" cy="2395642"/>
              <a:chOff x="2343849" y="5134736"/>
              <a:chExt cx="909648" cy="1349560"/>
            </a:xfrm>
          </p:grpSpPr>
          <p:sp>
            <p:nvSpPr>
              <p:cNvPr id="72" name="Shape 3567"/>
              <p:cNvSpPr/>
              <p:nvPr/>
            </p:nvSpPr>
            <p:spPr>
              <a:xfrm rot="10800000">
                <a:off x="2683219" y="5246374"/>
                <a:ext cx="230906" cy="112628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73" name="Shape 3568"/>
              <p:cNvSpPr/>
              <p:nvPr/>
            </p:nvSpPr>
            <p:spPr>
              <a:xfrm rot="10800000">
                <a:off x="3022591" y="5134736"/>
                <a:ext cx="230906" cy="1349560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74" name="Shape 3569"/>
              <p:cNvSpPr/>
              <p:nvPr/>
            </p:nvSpPr>
            <p:spPr>
              <a:xfrm rot="10800000">
                <a:off x="2343849" y="5359002"/>
                <a:ext cx="230906" cy="901027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Rectangle 70"/>
                <p:cNvSpPr/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zh-CN" sz="4445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</m:oMath>
                    </m:oMathPara>
                  </a14:m>
                  <a:endParaRPr lang="en-US" sz="4445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Rectangle 5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2857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5" name="Group 74"/>
          <p:cNvGrpSpPr/>
          <p:nvPr/>
        </p:nvGrpSpPr>
        <p:grpSpPr>
          <a:xfrm>
            <a:off x="623968" y="2204678"/>
            <a:ext cx="1289655" cy="1009175"/>
            <a:chOff x="469074" y="1443648"/>
            <a:chExt cx="941470" cy="777240"/>
          </a:xfrm>
        </p:grpSpPr>
        <p:sp>
          <p:nvSpPr>
            <p:cNvPr id="76" name="Rectangle 75"/>
            <p:cNvSpPr/>
            <p:nvPr/>
          </p:nvSpPr>
          <p:spPr>
            <a:xfrm>
              <a:off x="469074" y="1763688"/>
              <a:ext cx="149382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627492" y="1539256"/>
              <a:ext cx="149382" cy="6816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785910" y="1672248"/>
              <a:ext cx="149382" cy="5486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944328" y="1946568"/>
              <a:ext cx="149382" cy="27432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1261162" y="1443648"/>
              <a:ext cx="149382" cy="7772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1102746" y="1672248"/>
              <a:ext cx="149382" cy="5486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1009751" y="1165403"/>
                <a:ext cx="518091" cy="6395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56">
                          <a:latin typeface="Cambria Math" panose="02040503050406030204" pitchFamily="18" charset="0"/>
                        </a:rPr>
                        <m:t>z</m:t>
                      </m:r>
                    </m:oMath>
                  </m:oMathPara>
                </a14:m>
                <a:endParaRPr lang="en-US" sz="3556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751" y="1165403"/>
                <a:ext cx="518091" cy="639534"/>
              </a:xfrm>
              <a:prstGeom prst="rect">
                <a:avLst/>
              </a:prstGeom>
              <a:blipFill>
                <a:blip r:embed="rId16"/>
                <a:stretch>
                  <a:fillRect l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TextBox 88"/>
          <p:cNvSpPr txBox="1"/>
          <p:nvPr/>
        </p:nvSpPr>
        <p:spPr>
          <a:xfrm flipH="1">
            <a:off x="218949" y="3237855"/>
            <a:ext cx="2099694" cy="858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/>
              <a:t>Random</a:t>
            </a:r>
            <a:r>
              <a:rPr lang="zh-CN" altLang="en-US" sz="2200" dirty="0"/>
              <a:t> </a:t>
            </a:r>
            <a:r>
              <a:rPr lang="en-US" altLang="zh-CN" sz="2200" dirty="0"/>
              <a:t>code</a:t>
            </a:r>
            <a:endParaRPr lang="en-US" sz="2200" dirty="0"/>
          </a:p>
        </p:txBody>
      </p:sp>
      <p:sp>
        <p:nvSpPr>
          <p:cNvPr id="90" name="Shape 3565"/>
          <p:cNvSpPr/>
          <p:nvPr/>
        </p:nvSpPr>
        <p:spPr>
          <a:xfrm>
            <a:off x="2626390" y="3392710"/>
            <a:ext cx="1514838" cy="459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r>
              <a:rPr sz="2200" dirty="0"/>
              <a:t>Generator</a:t>
            </a:r>
          </a:p>
        </p:txBody>
      </p:sp>
      <p:sp>
        <p:nvSpPr>
          <p:cNvPr id="94" name="Shape 3580"/>
          <p:cNvSpPr/>
          <p:nvPr/>
        </p:nvSpPr>
        <p:spPr>
          <a:xfrm>
            <a:off x="6755694" y="2716683"/>
            <a:ext cx="2130332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stealth"/>
          </a:ln>
        </p:spPr>
        <p:txBody>
          <a:bodyPr lIns="38100" tIns="38100" rIns="38100" bIns="38100" anchor="ctr"/>
          <a:lstStyle/>
          <a:p>
            <a:pPr>
              <a:defRPr sz="3200"/>
            </a:pPr>
            <a:endParaRPr sz="1707"/>
          </a:p>
        </p:txBody>
      </p:sp>
      <p:grpSp>
        <p:nvGrpSpPr>
          <p:cNvPr id="105" name="Group 104"/>
          <p:cNvGrpSpPr/>
          <p:nvPr/>
        </p:nvGrpSpPr>
        <p:grpSpPr>
          <a:xfrm>
            <a:off x="7275361" y="1986234"/>
            <a:ext cx="1090999" cy="1460898"/>
            <a:chOff x="1698576" y="4184012"/>
            <a:chExt cx="2232248" cy="2395642"/>
          </a:xfrm>
        </p:grpSpPr>
        <p:grpSp>
          <p:nvGrpSpPr>
            <p:cNvPr id="106" name="Group 105"/>
            <p:cNvGrpSpPr/>
            <p:nvPr/>
          </p:nvGrpSpPr>
          <p:grpSpPr>
            <a:xfrm>
              <a:off x="1698576" y="4184012"/>
              <a:ext cx="2232248" cy="2395642"/>
              <a:chOff x="2343849" y="5173725"/>
              <a:chExt cx="909648" cy="1349560"/>
            </a:xfrm>
          </p:grpSpPr>
          <p:sp>
            <p:nvSpPr>
              <p:cNvPr id="108" name="Shape 3567"/>
              <p:cNvSpPr/>
              <p:nvPr/>
            </p:nvSpPr>
            <p:spPr>
              <a:xfrm rot="10800000">
                <a:off x="2683220" y="5285363"/>
                <a:ext cx="230906" cy="112628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109" name="Shape 3568"/>
              <p:cNvSpPr/>
              <p:nvPr/>
            </p:nvSpPr>
            <p:spPr>
              <a:xfrm rot="10800000">
                <a:off x="3022591" y="5397993"/>
                <a:ext cx="230906" cy="901026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110" name="Shape 3569"/>
              <p:cNvSpPr/>
              <p:nvPr/>
            </p:nvSpPr>
            <p:spPr>
              <a:xfrm rot="10800000">
                <a:off x="2343849" y="5173725"/>
                <a:ext cx="230906" cy="1349560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Rectangle 106"/>
                <p:cNvSpPr/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445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oMath>
                    </m:oMathPara>
                  </a14:m>
                  <a:endParaRPr lang="en-US" sz="4445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2857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1" name="Shape 3579"/>
          <p:cNvSpPr/>
          <p:nvPr/>
        </p:nvSpPr>
        <p:spPr>
          <a:xfrm>
            <a:off x="6842227" y="3392710"/>
            <a:ext cx="1957267" cy="459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r>
              <a:rPr sz="2200" dirty="0"/>
              <a:t>Discriminator</a:t>
            </a:r>
          </a:p>
        </p:txBody>
      </p:sp>
      <p:sp>
        <p:nvSpPr>
          <p:cNvPr id="112" name="TextBox 111"/>
          <p:cNvSpPr txBox="1"/>
          <p:nvPr/>
        </p:nvSpPr>
        <p:spPr>
          <a:xfrm flipH="1">
            <a:off x="4741602" y="3532651"/>
            <a:ext cx="1685476" cy="858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/>
              <a:t>fake</a:t>
            </a:r>
            <a:r>
              <a:rPr lang="zh-CN" altLang="en-US" sz="2200" dirty="0"/>
              <a:t> </a:t>
            </a:r>
            <a:r>
              <a:rPr lang="en-US" altLang="zh-CN" sz="2200" dirty="0"/>
              <a:t>image</a:t>
            </a:r>
            <a:endParaRPr lang="en-US" sz="2200" dirty="0"/>
          </a:p>
        </p:txBody>
      </p:sp>
      <p:sp>
        <p:nvSpPr>
          <p:cNvPr id="113" name="TextBox 112"/>
          <p:cNvSpPr txBox="1"/>
          <p:nvPr/>
        </p:nvSpPr>
        <p:spPr>
          <a:xfrm flipH="1">
            <a:off x="4780104" y="6284957"/>
            <a:ext cx="1685476" cy="475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/>
              <a:t>real</a:t>
            </a:r>
            <a:r>
              <a:rPr lang="zh-CN" altLang="en-US" sz="2200" dirty="0"/>
              <a:t> </a:t>
            </a:r>
            <a:r>
              <a:rPr lang="en-US" altLang="zh-CN" sz="2200" dirty="0"/>
              <a:t>image</a:t>
            </a:r>
            <a:endParaRPr lang="en-US" sz="2200" dirty="0"/>
          </a:p>
        </p:txBody>
      </p:sp>
      <p:sp>
        <p:nvSpPr>
          <p:cNvPr id="50" name="Shape 3624">
            <a:extLst>
              <a:ext uri="{FF2B5EF4-FFF2-40B4-BE49-F238E27FC236}">
                <a16:creationId xmlns:a16="http://schemas.microsoft.com/office/drawing/2014/main" id="{218C87B7-350B-4549-9B51-8C23EEE1379C}"/>
              </a:ext>
            </a:extLst>
          </p:cNvPr>
          <p:cNvSpPr/>
          <p:nvPr/>
        </p:nvSpPr>
        <p:spPr>
          <a:xfrm>
            <a:off x="9717732" y="7660991"/>
            <a:ext cx="2600109" cy="1097280"/>
          </a:xfrm>
          <a:prstGeom prst="rect">
            <a:avLst/>
          </a:prstGeom>
          <a:noFill/>
          <a:ln w="38100" cap="flat">
            <a:solidFill>
              <a:srgbClr val="00B050"/>
            </a:solidFill>
            <a:prstDash val="sysDash"/>
            <a:miter lim="400000"/>
          </a:ln>
          <a:effectLst/>
        </p:spPr>
        <p:txBody>
          <a:bodyPr wrap="square" lIns="42862" tIns="42862" rIns="42862" bIns="42862" numCol="1" anchor="ctr">
            <a:noAutofit/>
          </a:bodyPr>
          <a:lstStyle/>
          <a:p>
            <a:pPr>
              <a:defRPr sz="3200"/>
            </a:pPr>
            <a:endParaRPr sz="192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B8EBAF1-F4D0-D540-A2E0-7669B3985A44}"/>
              </a:ext>
            </a:extLst>
          </p:cNvPr>
          <p:cNvSpPr txBox="1"/>
          <p:nvPr/>
        </p:nvSpPr>
        <p:spPr>
          <a:xfrm>
            <a:off x="247968" y="7063502"/>
            <a:ext cx="490467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/>
              <a:t>Learning objective</a:t>
            </a:r>
            <a:r>
              <a:rPr lang="zh-CN" altLang="en-US" sz="3500" dirty="0"/>
              <a:t> </a:t>
            </a:r>
            <a:r>
              <a:rPr lang="en-US" altLang="zh-CN" sz="3500" dirty="0"/>
              <a:t>(GANs)</a:t>
            </a:r>
            <a:endParaRPr lang="en-US" sz="3500" dirty="0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E8F21324-72C2-BD4E-AA34-CBCBB2DB6C1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6669" y="7784307"/>
            <a:ext cx="10775852" cy="1097280"/>
          </a:xfrm>
          <a:prstGeom prst="rect">
            <a:avLst/>
          </a:prstGeom>
        </p:spPr>
      </p:pic>
      <p:sp>
        <p:nvSpPr>
          <p:cNvPr id="53" name="Shape 3616">
            <a:extLst>
              <a:ext uri="{FF2B5EF4-FFF2-40B4-BE49-F238E27FC236}">
                <a16:creationId xmlns:a16="http://schemas.microsoft.com/office/drawing/2014/main" id="{C85D5216-2B80-FE47-A748-721C7CDB10B4}"/>
              </a:ext>
            </a:extLst>
          </p:cNvPr>
          <p:cNvSpPr/>
          <p:nvPr/>
        </p:nvSpPr>
        <p:spPr>
          <a:xfrm>
            <a:off x="4842244" y="7660991"/>
            <a:ext cx="4506321" cy="1097279"/>
          </a:xfrm>
          <a:prstGeom prst="rect">
            <a:avLst/>
          </a:prstGeom>
          <a:noFill/>
          <a:ln w="38100" cap="flat">
            <a:solidFill>
              <a:srgbClr val="FF0000"/>
            </a:solidFill>
            <a:prstDash val="sysDash"/>
            <a:miter lim="400000"/>
          </a:ln>
          <a:effectLst/>
        </p:spPr>
        <p:txBody>
          <a:bodyPr wrap="square" lIns="42862" tIns="42862" rIns="42862" bIns="42862" numCol="1" anchor="ctr">
            <a:noAutofit/>
          </a:bodyPr>
          <a:lstStyle/>
          <a:p>
            <a:pPr>
              <a:defRPr sz="3200"/>
            </a:pPr>
            <a:endParaRPr sz="1920">
              <a:solidFill>
                <a:srgbClr val="FF0000"/>
              </a:solidFill>
            </a:endParaRPr>
          </a:p>
        </p:txBody>
      </p:sp>
      <p:sp>
        <p:nvSpPr>
          <p:cNvPr id="54" name="Shape 3616">
            <a:extLst>
              <a:ext uri="{FF2B5EF4-FFF2-40B4-BE49-F238E27FC236}">
                <a16:creationId xmlns:a16="http://schemas.microsoft.com/office/drawing/2014/main" id="{E5C0997A-10BF-4146-BA35-3268ECEB692B}"/>
              </a:ext>
            </a:extLst>
          </p:cNvPr>
          <p:cNvSpPr/>
          <p:nvPr/>
        </p:nvSpPr>
        <p:spPr>
          <a:xfrm>
            <a:off x="2914865" y="8373030"/>
            <a:ext cx="718467" cy="598420"/>
          </a:xfrm>
          <a:prstGeom prst="rect">
            <a:avLst/>
          </a:prstGeom>
          <a:noFill/>
          <a:ln w="76200" cap="flat">
            <a:solidFill>
              <a:srgbClr val="00FF00"/>
            </a:solidFill>
            <a:prstDash val="sysDash"/>
            <a:miter lim="400000"/>
          </a:ln>
          <a:effectLst/>
        </p:spPr>
        <p:txBody>
          <a:bodyPr wrap="square" lIns="42862" tIns="42862" rIns="42862" bIns="42862" numCol="1" anchor="ctr">
            <a:noAutofit/>
          </a:bodyPr>
          <a:lstStyle/>
          <a:p>
            <a:pPr>
              <a:defRPr sz="3200"/>
            </a:pPr>
            <a:endParaRPr sz="1920">
              <a:solidFill>
                <a:srgbClr val="FF000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2BA63B-8DC8-1448-ADE4-7D4E921CDA4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16293"/>
      </p:ext>
    </p:extLst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777BC76-C2F3-9C41-A9A3-59BCCCC4C786}"/>
              </a:ext>
            </a:extLst>
          </p:cNvPr>
          <p:cNvCxnSpPr>
            <a:cxnSpLocks/>
            <a:stCxn id="67" idx="3"/>
          </p:cNvCxnSpPr>
          <p:nvPr/>
        </p:nvCxnSpPr>
        <p:spPr>
          <a:xfrm flipH="1">
            <a:off x="3929308" y="2968034"/>
            <a:ext cx="5086808" cy="0"/>
          </a:xfrm>
          <a:prstGeom prst="straightConnector1">
            <a:avLst/>
          </a:prstGeom>
          <a:noFill/>
          <a:ln w="76200" cap="flat">
            <a:solidFill>
              <a:srgbClr val="FFC000"/>
            </a:solidFill>
            <a:prstDash val="sysDot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43" name="Picture 4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718708" y="1843598"/>
            <a:ext cx="1731264" cy="1731264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3626" name="Shape 3626"/>
          <p:cNvSpPr/>
          <p:nvPr/>
        </p:nvSpPr>
        <p:spPr>
          <a:xfrm>
            <a:off x="6768404" y="5477222"/>
            <a:ext cx="2130332" cy="1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  <a:tailEnd type="stealth" w="med" len="med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>
              <a:defRPr sz="3200"/>
            </a:pPr>
            <a:endParaRPr sz="1707"/>
          </a:p>
        </p:txBody>
      </p:sp>
      <p:pic>
        <p:nvPicPr>
          <p:cNvPr id="3633" name="Screen Shot 2017-02-03 at 10.02.37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248" y="4586631"/>
            <a:ext cx="1774634" cy="17811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5372506" y="3991539"/>
                <a:ext cx="456118" cy="6395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56">
                          <a:latin typeface="Cambria Math" panose="02040503050406030204" pitchFamily="18" charset="0"/>
                        </a:rPr>
                        <m:t>x</m:t>
                      </m:r>
                    </m:oMath>
                  </m:oMathPara>
                </a14:m>
                <a:endParaRPr lang="en-US" sz="3556" dirty="0"/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2506" y="3991539"/>
                <a:ext cx="456118" cy="639534"/>
              </a:xfrm>
              <a:prstGeom prst="rect">
                <a:avLst/>
              </a:prstGeom>
              <a:blipFill>
                <a:blip r:embed="rId5"/>
                <a:stretch>
                  <a:fillRect l="-10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Arrow Connector 2"/>
          <p:cNvCxnSpPr/>
          <p:nvPr/>
        </p:nvCxnSpPr>
        <p:spPr>
          <a:xfrm flipV="1">
            <a:off x="10982898" y="2382377"/>
            <a:ext cx="0" cy="638217"/>
          </a:xfrm>
          <a:prstGeom prst="straightConnector1">
            <a:avLst/>
          </a:prstGeom>
          <a:ln w="1524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" name="Group 90"/>
          <p:cNvGrpSpPr/>
          <p:nvPr/>
        </p:nvGrpSpPr>
        <p:grpSpPr>
          <a:xfrm>
            <a:off x="7288070" y="4746772"/>
            <a:ext cx="1090999" cy="1460898"/>
            <a:chOff x="1698576" y="4184012"/>
            <a:chExt cx="2232248" cy="2395642"/>
          </a:xfrm>
        </p:grpSpPr>
        <p:grpSp>
          <p:nvGrpSpPr>
            <p:cNvPr id="93" name="Group 92"/>
            <p:cNvGrpSpPr/>
            <p:nvPr/>
          </p:nvGrpSpPr>
          <p:grpSpPr>
            <a:xfrm>
              <a:off x="1698576" y="4184012"/>
              <a:ext cx="2232248" cy="2395642"/>
              <a:chOff x="2343849" y="5173725"/>
              <a:chExt cx="909648" cy="1349560"/>
            </a:xfrm>
          </p:grpSpPr>
          <p:sp>
            <p:nvSpPr>
              <p:cNvPr id="95" name="Shape 3567"/>
              <p:cNvSpPr/>
              <p:nvPr/>
            </p:nvSpPr>
            <p:spPr>
              <a:xfrm rot="10800000">
                <a:off x="2683220" y="5285363"/>
                <a:ext cx="230906" cy="112628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96" name="Shape 3568"/>
              <p:cNvSpPr/>
              <p:nvPr/>
            </p:nvSpPr>
            <p:spPr>
              <a:xfrm rot="10800000">
                <a:off x="3022591" y="5397993"/>
                <a:ext cx="230906" cy="901026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97" name="Shape 3569"/>
              <p:cNvSpPr/>
              <p:nvPr/>
            </p:nvSpPr>
            <p:spPr>
              <a:xfrm rot="10800000">
                <a:off x="2343849" y="5173725"/>
                <a:ext cx="230906" cy="1349560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Rectangle 93"/>
                <p:cNvSpPr/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445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oMath>
                    </m:oMathPara>
                  </a14:m>
                  <a:endParaRPr lang="en-US" sz="4445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2857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6" name="TextBox 65"/>
          <p:cNvSpPr txBox="1"/>
          <p:nvPr/>
        </p:nvSpPr>
        <p:spPr>
          <a:xfrm flipH="1">
            <a:off x="9016116" y="5189964"/>
            <a:ext cx="2099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00B050"/>
                </a:solidFill>
              </a:rPr>
              <a:t>real</a:t>
            </a:r>
            <a:r>
              <a:rPr lang="zh-CN" altLang="en-US" sz="3200" dirty="0">
                <a:solidFill>
                  <a:srgbClr val="00B050"/>
                </a:solidFill>
              </a:rPr>
              <a:t> </a:t>
            </a:r>
            <a:r>
              <a:rPr lang="en-US" altLang="zh-CN" sz="3200" dirty="0"/>
              <a:t>(0.9)</a:t>
            </a:r>
            <a:endParaRPr lang="en-US" sz="3200" dirty="0"/>
          </a:p>
        </p:txBody>
      </p:sp>
      <p:sp>
        <p:nvSpPr>
          <p:cNvPr id="67" name="TextBox 66"/>
          <p:cNvSpPr txBox="1"/>
          <p:nvPr/>
        </p:nvSpPr>
        <p:spPr>
          <a:xfrm flipH="1">
            <a:off x="9016116" y="2429425"/>
            <a:ext cx="18900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FFC000"/>
                </a:solidFill>
              </a:rPr>
              <a:t>fake</a:t>
            </a:r>
            <a:r>
              <a:rPr lang="zh-CN" altLang="en-US" sz="3200" dirty="0">
                <a:solidFill>
                  <a:srgbClr val="FFC000"/>
                </a:solidFill>
              </a:rPr>
              <a:t> </a:t>
            </a:r>
            <a:r>
              <a:rPr lang="en-US" altLang="zh-CN" sz="3200" dirty="0"/>
              <a:t>(0.3)</a:t>
            </a:r>
            <a:endParaRPr lang="en-US" sz="3200" dirty="0"/>
          </a:p>
        </p:txBody>
      </p:sp>
      <p:sp>
        <p:nvSpPr>
          <p:cNvPr id="57" name="Shape 1306"/>
          <p:cNvSpPr/>
          <p:nvPr/>
        </p:nvSpPr>
        <p:spPr>
          <a:xfrm>
            <a:off x="9521474" y="9157668"/>
            <a:ext cx="3483326" cy="595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algn="l">
              <a:lnSpc>
                <a:spcPct val="150000"/>
              </a:lnSpc>
              <a:defRPr sz="2000"/>
            </a:lvl1pPr>
          </a:lstStyle>
          <a:p>
            <a:pPr algn="r"/>
            <a:r>
              <a:rPr sz="2489" dirty="0"/>
              <a:t>[</a:t>
            </a:r>
            <a:r>
              <a:rPr sz="2489" dirty="0" err="1"/>
              <a:t>Goodfellow</a:t>
            </a:r>
            <a:r>
              <a:rPr sz="2489" dirty="0"/>
              <a:t> et al. 2014]</a:t>
            </a:r>
          </a:p>
        </p:txBody>
      </p:sp>
      <p:sp>
        <p:nvSpPr>
          <p:cNvPr id="70" name="Shape 3566"/>
          <p:cNvSpPr/>
          <p:nvPr/>
        </p:nvSpPr>
        <p:spPr>
          <a:xfrm>
            <a:off x="2318643" y="2709231"/>
            <a:ext cx="2130332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stealth"/>
          </a:ln>
        </p:spPr>
        <p:txBody>
          <a:bodyPr lIns="38100" tIns="38100" rIns="38100" bIns="38100" anchor="ctr"/>
          <a:lstStyle/>
          <a:p>
            <a:pPr>
              <a:defRPr sz="3200"/>
            </a:pPr>
            <a:endParaRPr sz="1707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4996679" y="1165403"/>
                <a:ext cx="1175322" cy="6395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56"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en-US" sz="3556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3556"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en-US" sz="3556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556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6679" y="1165403"/>
                <a:ext cx="1175322" cy="639534"/>
              </a:xfrm>
              <a:prstGeom prst="rect">
                <a:avLst/>
              </a:prstGeom>
              <a:blipFill>
                <a:blip r:embed="rId14"/>
                <a:stretch>
                  <a:fillRect l="-5376" b="-2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2" name="Group 71"/>
          <p:cNvGrpSpPr/>
          <p:nvPr/>
        </p:nvGrpSpPr>
        <p:grpSpPr>
          <a:xfrm>
            <a:off x="2838309" y="1978818"/>
            <a:ext cx="1090999" cy="1460897"/>
            <a:chOff x="1698576" y="4114800"/>
            <a:chExt cx="2232248" cy="2395642"/>
          </a:xfrm>
        </p:grpSpPr>
        <p:grpSp>
          <p:nvGrpSpPr>
            <p:cNvPr id="73" name="Group 72"/>
            <p:cNvGrpSpPr/>
            <p:nvPr/>
          </p:nvGrpSpPr>
          <p:grpSpPr>
            <a:xfrm>
              <a:off x="1698576" y="4114800"/>
              <a:ext cx="2232248" cy="2395642"/>
              <a:chOff x="2343849" y="5134736"/>
              <a:chExt cx="909648" cy="1349560"/>
            </a:xfrm>
          </p:grpSpPr>
          <p:sp>
            <p:nvSpPr>
              <p:cNvPr id="75" name="Shape 3567"/>
              <p:cNvSpPr/>
              <p:nvPr/>
            </p:nvSpPr>
            <p:spPr>
              <a:xfrm rot="10800000">
                <a:off x="2683219" y="5246374"/>
                <a:ext cx="230906" cy="112628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76" name="Shape 3568"/>
              <p:cNvSpPr/>
              <p:nvPr/>
            </p:nvSpPr>
            <p:spPr>
              <a:xfrm rot="10800000">
                <a:off x="3022591" y="5134736"/>
                <a:ext cx="230906" cy="1349560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77" name="Shape 3569"/>
              <p:cNvSpPr/>
              <p:nvPr/>
            </p:nvSpPr>
            <p:spPr>
              <a:xfrm rot="10800000">
                <a:off x="2343849" y="5359002"/>
                <a:ext cx="230906" cy="901027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Rectangle 73"/>
                <p:cNvSpPr/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zh-CN" sz="4445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</m:oMath>
                    </m:oMathPara>
                  </a14:m>
                  <a:endParaRPr lang="en-US" sz="4445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Rectangle 5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2857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8" name="Group 77"/>
          <p:cNvGrpSpPr/>
          <p:nvPr/>
        </p:nvGrpSpPr>
        <p:grpSpPr>
          <a:xfrm>
            <a:off x="623968" y="2204678"/>
            <a:ext cx="1289655" cy="1009175"/>
            <a:chOff x="469074" y="1443648"/>
            <a:chExt cx="941470" cy="777240"/>
          </a:xfrm>
        </p:grpSpPr>
        <p:sp>
          <p:nvSpPr>
            <p:cNvPr id="85" name="Rectangle 84"/>
            <p:cNvSpPr/>
            <p:nvPr/>
          </p:nvSpPr>
          <p:spPr>
            <a:xfrm>
              <a:off x="469074" y="1763688"/>
              <a:ext cx="149382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627492" y="1539256"/>
              <a:ext cx="149382" cy="6816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785910" y="1672248"/>
              <a:ext cx="149382" cy="5486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944328" y="1946568"/>
              <a:ext cx="149382" cy="27432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1261162" y="1443648"/>
              <a:ext cx="149382" cy="7772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1102746" y="1672248"/>
              <a:ext cx="149382" cy="5486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/>
              <p:cNvSpPr txBox="1"/>
              <p:nvPr/>
            </p:nvSpPr>
            <p:spPr>
              <a:xfrm>
                <a:off x="1009751" y="1165403"/>
                <a:ext cx="518091" cy="6395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56">
                          <a:latin typeface="Cambria Math" panose="02040503050406030204" pitchFamily="18" charset="0"/>
                        </a:rPr>
                        <m:t>z</m:t>
                      </m:r>
                    </m:oMath>
                  </m:oMathPara>
                </a14:m>
                <a:endParaRPr lang="en-US" sz="3556" dirty="0"/>
              </a:p>
            </p:txBody>
          </p:sp>
        </mc:Choice>
        <mc:Fallback xmlns="">
          <p:sp>
            <p:nvSpPr>
              <p:cNvPr id="98" name="TextBox 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751" y="1165403"/>
                <a:ext cx="518091" cy="639534"/>
              </a:xfrm>
              <a:prstGeom prst="rect">
                <a:avLst/>
              </a:prstGeom>
              <a:blipFill>
                <a:blip r:embed="rId15"/>
                <a:stretch>
                  <a:fillRect l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9" name="Shape 3565"/>
          <p:cNvSpPr/>
          <p:nvPr/>
        </p:nvSpPr>
        <p:spPr>
          <a:xfrm>
            <a:off x="2708945" y="3414960"/>
            <a:ext cx="1349728" cy="41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r>
              <a:rPr sz="2200" dirty="0"/>
              <a:t>Generator</a:t>
            </a:r>
          </a:p>
        </p:txBody>
      </p:sp>
      <p:sp>
        <p:nvSpPr>
          <p:cNvPr id="100" name="Shape 3580"/>
          <p:cNvSpPr/>
          <p:nvPr/>
        </p:nvSpPr>
        <p:spPr>
          <a:xfrm>
            <a:off x="6755694" y="2716683"/>
            <a:ext cx="2130332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stealth"/>
          </a:ln>
        </p:spPr>
        <p:txBody>
          <a:bodyPr lIns="38100" tIns="38100" rIns="38100" bIns="38100" anchor="ctr"/>
          <a:lstStyle/>
          <a:p>
            <a:pPr>
              <a:defRPr sz="3200"/>
            </a:pPr>
            <a:endParaRPr sz="1707"/>
          </a:p>
        </p:txBody>
      </p:sp>
      <p:grpSp>
        <p:nvGrpSpPr>
          <p:cNvPr id="101" name="Group 100"/>
          <p:cNvGrpSpPr/>
          <p:nvPr/>
        </p:nvGrpSpPr>
        <p:grpSpPr>
          <a:xfrm>
            <a:off x="7275361" y="1986234"/>
            <a:ext cx="1090999" cy="1460898"/>
            <a:chOff x="1698576" y="4184012"/>
            <a:chExt cx="2232248" cy="2395642"/>
          </a:xfrm>
        </p:grpSpPr>
        <p:grpSp>
          <p:nvGrpSpPr>
            <p:cNvPr id="102" name="Group 101"/>
            <p:cNvGrpSpPr/>
            <p:nvPr/>
          </p:nvGrpSpPr>
          <p:grpSpPr>
            <a:xfrm>
              <a:off x="1698576" y="4184012"/>
              <a:ext cx="2232248" cy="2395642"/>
              <a:chOff x="2343849" y="5173725"/>
              <a:chExt cx="909648" cy="1349560"/>
            </a:xfrm>
          </p:grpSpPr>
          <p:sp>
            <p:nvSpPr>
              <p:cNvPr id="104" name="Shape 3567"/>
              <p:cNvSpPr/>
              <p:nvPr/>
            </p:nvSpPr>
            <p:spPr>
              <a:xfrm rot="10800000">
                <a:off x="2683220" y="5285363"/>
                <a:ext cx="230906" cy="112628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105" name="Shape 3568"/>
              <p:cNvSpPr/>
              <p:nvPr/>
            </p:nvSpPr>
            <p:spPr>
              <a:xfrm rot="10800000">
                <a:off x="3022591" y="5397993"/>
                <a:ext cx="230906" cy="901026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106" name="Shape 3569"/>
              <p:cNvSpPr/>
              <p:nvPr/>
            </p:nvSpPr>
            <p:spPr>
              <a:xfrm rot="10800000">
                <a:off x="2343849" y="5173725"/>
                <a:ext cx="230906" cy="1349560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Rectangle 102"/>
                <p:cNvSpPr/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445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oMath>
                    </m:oMathPara>
                  </a14:m>
                  <a:endParaRPr lang="en-US" sz="4445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2857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7" name="Shape 3579"/>
          <p:cNvSpPr/>
          <p:nvPr/>
        </p:nvSpPr>
        <p:spPr>
          <a:xfrm>
            <a:off x="6842227" y="3392710"/>
            <a:ext cx="1957267" cy="459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r>
              <a:rPr sz="2200" dirty="0"/>
              <a:t>Discriminator</a:t>
            </a:r>
          </a:p>
        </p:txBody>
      </p:sp>
      <p:sp>
        <p:nvSpPr>
          <p:cNvPr id="108" name="TextBox 107"/>
          <p:cNvSpPr txBox="1"/>
          <p:nvPr/>
        </p:nvSpPr>
        <p:spPr>
          <a:xfrm flipH="1">
            <a:off x="4741602" y="3532651"/>
            <a:ext cx="1685476" cy="858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/>
              <a:t>fake</a:t>
            </a:r>
            <a:r>
              <a:rPr lang="zh-CN" altLang="en-US" sz="2200" dirty="0"/>
              <a:t> </a:t>
            </a:r>
            <a:r>
              <a:rPr lang="en-US" altLang="zh-CN" sz="2200" dirty="0"/>
              <a:t>image</a:t>
            </a:r>
            <a:endParaRPr lang="en-US" sz="2200" dirty="0"/>
          </a:p>
        </p:txBody>
      </p:sp>
      <p:sp>
        <p:nvSpPr>
          <p:cNvPr id="109" name="Shape 3625"/>
          <p:cNvSpPr/>
          <p:nvPr/>
        </p:nvSpPr>
        <p:spPr>
          <a:xfrm>
            <a:off x="472347" y="4080747"/>
            <a:ext cx="10256430" cy="0"/>
          </a:xfrm>
          <a:prstGeom prst="line">
            <a:avLst/>
          </a:prstGeom>
          <a:noFill/>
          <a:ln w="152400" cap="flat">
            <a:solidFill>
              <a:schemeClr val="accent1"/>
            </a:solidFill>
            <a:custDash>
              <a:ds d="200000" sp="200000"/>
            </a:custDash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>
              <a:defRPr sz="3200"/>
            </a:pPr>
            <a:endParaRPr sz="1707"/>
          </a:p>
        </p:txBody>
      </p:sp>
      <p:sp>
        <p:nvSpPr>
          <p:cNvPr id="110" name="TextBox 109"/>
          <p:cNvSpPr txBox="1"/>
          <p:nvPr/>
        </p:nvSpPr>
        <p:spPr>
          <a:xfrm flipH="1">
            <a:off x="218949" y="3237855"/>
            <a:ext cx="2099694" cy="858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/>
              <a:t>Random</a:t>
            </a:r>
            <a:r>
              <a:rPr lang="zh-CN" altLang="en-US" sz="2200" dirty="0"/>
              <a:t> </a:t>
            </a:r>
            <a:r>
              <a:rPr lang="en-US" altLang="zh-CN" sz="2200" dirty="0"/>
              <a:t>code</a:t>
            </a:r>
            <a:endParaRPr lang="en-US" sz="2200" dirty="0"/>
          </a:p>
        </p:txBody>
      </p:sp>
      <p:sp>
        <p:nvSpPr>
          <p:cNvPr id="112" name="TextBox 111"/>
          <p:cNvSpPr txBox="1"/>
          <p:nvPr/>
        </p:nvSpPr>
        <p:spPr>
          <a:xfrm flipH="1">
            <a:off x="4780104" y="6284957"/>
            <a:ext cx="1685476" cy="475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/>
              <a:t>real</a:t>
            </a:r>
            <a:r>
              <a:rPr lang="zh-CN" altLang="en-US" sz="2200" dirty="0"/>
              <a:t> </a:t>
            </a:r>
            <a:r>
              <a:rPr lang="en-US" altLang="zh-CN" sz="2200" dirty="0"/>
              <a:t>image</a:t>
            </a:r>
            <a:endParaRPr lang="en-US" sz="2200" dirty="0"/>
          </a:p>
        </p:txBody>
      </p:sp>
      <p:sp>
        <p:nvSpPr>
          <p:cNvPr id="49" name="Shape 3616">
            <a:extLst>
              <a:ext uri="{FF2B5EF4-FFF2-40B4-BE49-F238E27FC236}">
                <a16:creationId xmlns:a16="http://schemas.microsoft.com/office/drawing/2014/main" id="{0B21409A-81E9-744E-9757-7F43843763D7}"/>
              </a:ext>
            </a:extLst>
          </p:cNvPr>
          <p:cNvSpPr/>
          <p:nvPr/>
        </p:nvSpPr>
        <p:spPr>
          <a:xfrm>
            <a:off x="4898877" y="7644140"/>
            <a:ext cx="4303344" cy="1097280"/>
          </a:xfrm>
          <a:prstGeom prst="rect">
            <a:avLst/>
          </a:prstGeom>
          <a:noFill/>
          <a:ln w="38100" cap="flat">
            <a:solidFill>
              <a:srgbClr val="FFC000"/>
            </a:solidFill>
            <a:prstDash val="sysDash"/>
            <a:miter lim="400000"/>
          </a:ln>
          <a:effectLst/>
        </p:spPr>
        <p:txBody>
          <a:bodyPr wrap="square" lIns="42862" tIns="42862" rIns="42862" bIns="42862" numCol="1" anchor="ctr">
            <a:noAutofit/>
          </a:bodyPr>
          <a:lstStyle/>
          <a:p>
            <a:pPr>
              <a:defRPr sz="3200"/>
            </a:pPr>
            <a:endParaRPr sz="1920">
              <a:solidFill>
                <a:srgbClr val="FF000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0EEF794-CFF3-0F4A-9FBA-73BF1D548C73}"/>
              </a:ext>
            </a:extLst>
          </p:cNvPr>
          <p:cNvSpPr txBox="1"/>
          <p:nvPr/>
        </p:nvSpPr>
        <p:spPr>
          <a:xfrm>
            <a:off x="247974" y="7079007"/>
            <a:ext cx="490467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/>
              <a:t>Learning objective</a:t>
            </a:r>
            <a:r>
              <a:rPr lang="zh-CN" altLang="en-US" sz="3500" dirty="0"/>
              <a:t> </a:t>
            </a:r>
            <a:r>
              <a:rPr lang="en-US" altLang="zh-CN" sz="3500" dirty="0"/>
              <a:t>(GANs)</a:t>
            </a:r>
            <a:endParaRPr lang="en-US" sz="3500" dirty="0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D50B7DB-19EB-3145-BE46-6F2A54E96CD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6675" y="7799812"/>
            <a:ext cx="10775852" cy="1097280"/>
          </a:xfrm>
          <a:prstGeom prst="rect">
            <a:avLst/>
          </a:prstGeom>
        </p:spPr>
      </p:pic>
      <p:sp>
        <p:nvSpPr>
          <p:cNvPr id="52" name="Shape 3616">
            <a:extLst>
              <a:ext uri="{FF2B5EF4-FFF2-40B4-BE49-F238E27FC236}">
                <a16:creationId xmlns:a16="http://schemas.microsoft.com/office/drawing/2014/main" id="{837AD9ED-177A-A446-9F56-7D4C07931CE8}"/>
              </a:ext>
            </a:extLst>
          </p:cNvPr>
          <p:cNvSpPr/>
          <p:nvPr/>
        </p:nvSpPr>
        <p:spPr>
          <a:xfrm>
            <a:off x="1732139" y="8365159"/>
            <a:ext cx="718467" cy="687605"/>
          </a:xfrm>
          <a:prstGeom prst="rect">
            <a:avLst/>
          </a:prstGeom>
          <a:noFill/>
          <a:ln w="76200" cap="flat">
            <a:solidFill>
              <a:srgbClr val="FFC000"/>
            </a:solidFill>
            <a:prstDash val="sysDash"/>
            <a:miter lim="400000"/>
          </a:ln>
          <a:effectLst/>
        </p:spPr>
        <p:txBody>
          <a:bodyPr wrap="square" lIns="42862" tIns="42862" rIns="42862" bIns="42862" numCol="1" anchor="ctr">
            <a:noAutofit/>
          </a:bodyPr>
          <a:lstStyle/>
          <a:p>
            <a:pPr>
              <a:defRPr sz="3200"/>
            </a:pPr>
            <a:endParaRPr sz="1920">
              <a:solidFill>
                <a:srgbClr val="FF0000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21F5A3-CCB9-7C49-9AB7-417AE796174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291720"/>
      </p:ext>
    </p:extLst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Training: iterate between training D and G with backprop.…"/>
          <p:cNvSpPr txBox="1"/>
          <p:nvPr/>
        </p:nvSpPr>
        <p:spPr>
          <a:xfrm>
            <a:off x="1155305" y="6075433"/>
            <a:ext cx="10250563" cy="1388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 marL="342408" indent="-342408" algn="l" defTabSz="438122">
              <a:lnSpc>
                <a:spcPct val="150000"/>
              </a:lnSpc>
              <a:buSzPct val="75000"/>
              <a:buChar char="•"/>
              <a:defRPr sz="56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sz="2986"/>
              <a:t>Training: iterate between training D and G with backprop.</a:t>
            </a:r>
          </a:p>
          <a:p>
            <a:pPr marL="342408" indent="-342408" algn="l" defTabSz="438122">
              <a:lnSpc>
                <a:spcPct val="150000"/>
              </a:lnSpc>
              <a:buSzPct val="75000"/>
              <a:buChar char="•"/>
              <a:defRPr sz="56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sz="2986"/>
              <a:t>Global optimum when G reproduces data distribution.</a:t>
            </a:r>
          </a:p>
        </p:txBody>
      </p:sp>
      <p:sp>
        <p:nvSpPr>
          <p:cNvPr id="1299" name="Training"/>
          <p:cNvSpPr txBox="1"/>
          <p:nvPr/>
        </p:nvSpPr>
        <p:spPr>
          <a:xfrm>
            <a:off x="972685" y="1277184"/>
            <a:ext cx="10593066" cy="733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 defTabSz="821531">
              <a:defRPr sz="80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lang="en-US" sz="5200" dirty="0"/>
              <a:t>GANs </a:t>
            </a:r>
            <a:r>
              <a:rPr sz="5200" dirty="0"/>
              <a:t>Training</a:t>
            </a:r>
          </a:p>
        </p:txBody>
      </p:sp>
      <p:sp>
        <p:nvSpPr>
          <p:cNvPr id="1300" name="G tries to synthesize fake images that fool D…"/>
          <p:cNvSpPr txBox="1"/>
          <p:nvPr/>
        </p:nvSpPr>
        <p:spPr>
          <a:xfrm>
            <a:off x="1127468" y="4472345"/>
            <a:ext cx="8987894" cy="1550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pPr algn="l" defTabSz="438122">
              <a:spcBef>
                <a:spcPts val="2240"/>
              </a:spcBef>
              <a:defRPr sz="5600">
                <a:latin typeface="Helvetica"/>
                <a:ea typeface="Helvetica"/>
                <a:cs typeface="Helvetica"/>
                <a:sym typeface="Helvetica"/>
              </a:defRPr>
            </a:pPr>
            <a:r>
              <a:rPr sz="2986"/>
              <a:t>G </a:t>
            </a:r>
            <a:r>
              <a:rPr sz="2986">
                <a:latin typeface="Helvetica Light"/>
                <a:ea typeface="Helvetica Light"/>
                <a:cs typeface="Helvetica Light"/>
              </a:rPr>
              <a:t>tries to synthesize fake images that fool </a:t>
            </a:r>
            <a:r>
              <a:rPr sz="2986"/>
              <a:t>D</a:t>
            </a:r>
          </a:p>
          <a:p>
            <a:pPr algn="l" defTabSz="438122">
              <a:spcBef>
                <a:spcPts val="2240"/>
              </a:spcBef>
              <a:defRPr sz="5600">
                <a:latin typeface="Helvetica"/>
                <a:ea typeface="Helvetica"/>
                <a:cs typeface="Helvetica"/>
                <a:sym typeface="Helvetica"/>
              </a:defRPr>
            </a:pPr>
            <a:r>
              <a:rPr sz="2986"/>
              <a:t>D </a:t>
            </a:r>
            <a:r>
              <a:rPr sz="2986">
                <a:latin typeface="Helvetica Light"/>
                <a:ea typeface="Helvetica Light"/>
                <a:cs typeface="Helvetica Light"/>
              </a:rPr>
              <a:t>tries to identify the fakes</a:t>
            </a:r>
          </a:p>
        </p:txBody>
      </p:sp>
      <p:sp>
        <p:nvSpPr>
          <p:cNvPr id="1301" name="real or fake?"/>
          <p:cNvSpPr txBox="1"/>
          <p:nvPr/>
        </p:nvSpPr>
        <p:spPr>
          <a:xfrm>
            <a:off x="8992402" y="3199611"/>
            <a:ext cx="2316988" cy="576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/>
          <a:lstStyle>
            <a:lvl1pPr defTabSz="821531">
              <a:defRPr sz="60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3200"/>
              <a:t>real or fake?</a:t>
            </a:r>
          </a:p>
        </p:txBody>
      </p:sp>
      <p:sp>
        <p:nvSpPr>
          <p:cNvPr id="21" name="[Goodfellow et al., 2014]">
            <a:extLst>
              <a:ext uri="{FF2B5EF4-FFF2-40B4-BE49-F238E27FC236}">
                <a16:creationId xmlns:a16="http://schemas.microsoft.com/office/drawing/2014/main" id="{C224061F-7781-6442-B991-C3272B47E995}"/>
              </a:ext>
            </a:extLst>
          </p:cNvPr>
          <p:cNvSpPr txBox="1"/>
          <p:nvPr/>
        </p:nvSpPr>
        <p:spPr>
          <a:xfrm>
            <a:off x="9774749" y="9331946"/>
            <a:ext cx="3230051" cy="4216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defTabSz="821531">
              <a:defRPr sz="42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2240" dirty="0">
                <a:solidFill>
                  <a:schemeClr val="bg1">
                    <a:lumMod val="50000"/>
                  </a:schemeClr>
                </a:solidFill>
              </a:rPr>
              <a:t>[Goodfellow et al., 2014]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A5B61CC-9ACE-954C-8C1D-88A518A9B05E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771136" y="2604610"/>
            <a:ext cx="1731264" cy="1731264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23" name="Shape 3566">
            <a:extLst>
              <a:ext uri="{FF2B5EF4-FFF2-40B4-BE49-F238E27FC236}">
                <a16:creationId xmlns:a16="http://schemas.microsoft.com/office/drawing/2014/main" id="{AB749E80-9E49-7A45-BEEB-506411AAB74D}"/>
              </a:ext>
            </a:extLst>
          </p:cNvPr>
          <p:cNvSpPr/>
          <p:nvPr/>
        </p:nvSpPr>
        <p:spPr>
          <a:xfrm>
            <a:off x="2371071" y="3470243"/>
            <a:ext cx="2130332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stealth"/>
          </a:ln>
        </p:spPr>
        <p:txBody>
          <a:bodyPr lIns="38100" tIns="38100" rIns="38100" bIns="38100" anchor="ctr"/>
          <a:lstStyle/>
          <a:p>
            <a:pPr>
              <a:defRPr sz="3200"/>
            </a:pPr>
            <a:endParaRPr sz="1707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412F71A-2C96-7E48-ABE7-0BB6E58DF320}"/>
                  </a:ext>
                </a:extLst>
              </p:cNvPr>
              <p:cNvSpPr txBox="1"/>
              <p:nvPr/>
            </p:nvSpPr>
            <p:spPr>
              <a:xfrm>
                <a:off x="5049107" y="1926415"/>
                <a:ext cx="1175322" cy="6395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56"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en-US" sz="3556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3556"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en-US" sz="3556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556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412F71A-2C96-7E48-ABE7-0BB6E58DF3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9107" y="1926415"/>
                <a:ext cx="1175322" cy="639534"/>
              </a:xfrm>
              <a:prstGeom prst="rect">
                <a:avLst/>
              </a:prstGeom>
              <a:blipFill>
                <a:blip r:embed="rId4"/>
                <a:stretch>
                  <a:fillRect l="-4255" b="-2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>
            <a:extLst>
              <a:ext uri="{FF2B5EF4-FFF2-40B4-BE49-F238E27FC236}">
                <a16:creationId xmlns:a16="http://schemas.microsoft.com/office/drawing/2014/main" id="{25610E40-9EA5-A34A-87F3-5D55E98F2984}"/>
              </a:ext>
            </a:extLst>
          </p:cNvPr>
          <p:cNvGrpSpPr/>
          <p:nvPr/>
        </p:nvGrpSpPr>
        <p:grpSpPr>
          <a:xfrm>
            <a:off x="2890737" y="2739830"/>
            <a:ext cx="1090999" cy="1460897"/>
            <a:chOff x="1698576" y="4114800"/>
            <a:chExt cx="2232248" cy="2395642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39A484A-C837-B34C-A3A6-CB617F8D2758}"/>
                </a:ext>
              </a:extLst>
            </p:cNvPr>
            <p:cNvGrpSpPr/>
            <p:nvPr/>
          </p:nvGrpSpPr>
          <p:grpSpPr>
            <a:xfrm>
              <a:off x="1698576" y="4114800"/>
              <a:ext cx="2232248" cy="2395642"/>
              <a:chOff x="2343849" y="5134736"/>
              <a:chExt cx="909648" cy="1349560"/>
            </a:xfrm>
          </p:grpSpPr>
          <p:sp>
            <p:nvSpPr>
              <p:cNvPr id="28" name="Shape 3567">
                <a:extLst>
                  <a:ext uri="{FF2B5EF4-FFF2-40B4-BE49-F238E27FC236}">
                    <a16:creationId xmlns:a16="http://schemas.microsoft.com/office/drawing/2014/main" id="{0723ACA7-2C3A-294D-9707-A97BE6FFE3C8}"/>
                  </a:ext>
                </a:extLst>
              </p:cNvPr>
              <p:cNvSpPr/>
              <p:nvPr/>
            </p:nvSpPr>
            <p:spPr>
              <a:xfrm rot="10800000">
                <a:off x="2683219" y="5246374"/>
                <a:ext cx="230906" cy="112628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29" name="Shape 3568">
                <a:extLst>
                  <a:ext uri="{FF2B5EF4-FFF2-40B4-BE49-F238E27FC236}">
                    <a16:creationId xmlns:a16="http://schemas.microsoft.com/office/drawing/2014/main" id="{19A5F98D-9F02-4940-B326-1F45A8398127}"/>
                  </a:ext>
                </a:extLst>
              </p:cNvPr>
              <p:cNvSpPr/>
              <p:nvPr/>
            </p:nvSpPr>
            <p:spPr>
              <a:xfrm rot="10800000">
                <a:off x="3022591" y="5134736"/>
                <a:ext cx="230906" cy="1349560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30" name="Shape 3569">
                <a:extLst>
                  <a:ext uri="{FF2B5EF4-FFF2-40B4-BE49-F238E27FC236}">
                    <a16:creationId xmlns:a16="http://schemas.microsoft.com/office/drawing/2014/main" id="{E4D6EC5C-DD8B-E344-AEBC-38AADC2D71DC}"/>
                  </a:ext>
                </a:extLst>
              </p:cNvPr>
              <p:cNvSpPr/>
              <p:nvPr/>
            </p:nvSpPr>
            <p:spPr>
              <a:xfrm rot="10800000">
                <a:off x="2343849" y="5359002"/>
                <a:ext cx="230906" cy="901027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DE50B168-8E30-9346-AE6E-8A8169F224B4}"/>
                    </a:ext>
                  </a:extLst>
                </p:cNvPr>
                <p:cNvSpPr/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zh-CN" sz="4445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</m:oMath>
                    </m:oMathPara>
                  </a14:m>
                  <a:endParaRPr lang="en-US" sz="4445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Rectangle 5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2857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BDCCA41-8ED7-BA40-948D-CBB0625D360A}"/>
              </a:ext>
            </a:extLst>
          </p:cNvPr>
          <p:cNvGrpSpPr/>
          <p:nvPr/>
        </p:nvGrpSpPr>
        <p:grpSpPr>
          <a:xfrm>
            <a:off x="676396" y="2965690"/>
            <a:ext cx="1289655" cy="1009175"/>
            <a:chOff x="469074" y="1443648"/>
            <a:chExt cx="941470" cy="777240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67C0862-D8A1-4046-8126-9805AE78C838}"/>
                </a:ext>
              </a:extLst>
            </p:cNvPr>
            <p:cNvSpPr/>
            <p:nvPr/>
          </p:nvSpPr>
          <p:spPr>
            <a:xfrm>
              <a:off x="469074" y="1763688"/>
              <a:ext cx="149382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7E19B9B-C0BA-414A-90F2-E9571ABC28DF}"/>
                </a:ext>
              </a:extLst>
            </p:cNvPr>
            <p:cNvSpPr/>
            <p:nvPr/>
          </p:nvSpPr>
          <p:spPr>
            <a:xfrm>
              <a:off x="627492" y="1539256"/>
              <a:ext cx="149382" cy="6816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150C9F1-28A7-5049-A2FD-DC9A690DA3FA}"/>
                </a:ext>
              </a:extLst>
            </p:cNvPr>
            <p:cNvSpPr/>
            <p:nvPr/>
          </p:nvSpPr>
          <p:spPr>
            <a:xfrm>
              <a:off x="785910" y="1672248"/>
              <a:ext cx="149382" cy="5486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FB56BD0-BD63-B647-AAB8-B8436AECB46E}"/>
                </a:ext>
              </a:extLst>
            </p:cNvPr>
            <p:cNvSpPr/>
            <p:nvPr/>
          </p:nvSpPr>
          <p:spPr>
            <a:xfrm>
              <a:off x="944328" y="1946568"/>
              <a:ext cx="149382" cy="27432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263C10A-962C-2D40-B727-C84484E406D5}"/>
                </a:ext>
              </a:extLst>
            </p:cNvPr>
            <p:cNvSpPr/>
            <p:nvPr/>
          </p:nvSpPr>
          <p:spPr>
            <a:xfrm>
              <a:off x="1261162" y="1443648"/>
              <a:ext cx="149382" cy="7772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206AAEC-FE76-6848-8A54-12765AF97853}"/>
                </a:ext>
              </a:extLst>
            </p:cNvPr>
            <p:cNvSpPr/>
            <p:nvPr/>
          </p:nvSpPr>
          <p:spPr>
            <a:xfrm>
              <a:off x="1102746" y="1672248"/>
              <a:ext cx="149382" cy="5486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94A41D8-E6C4-C144-BD16-451C131C9236}"/>
                  </a:ext>
                </a:extLst>
              </p:cNvPr>
              <p:cNvSpPr txBox="1"/>
              <p:nvPr/>
            </p:nvSpPr>
            <p:spPr>
              <a:xfrm>
                <a:off x="1062179" y="1926415"/>
                <a:ext cx="518091" cy="6395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56">
                          <a:latin typeface="Cambria Math" panose="02040503050406030204" pitchFamily="18" charset="0"/>
                        </a:rPr>
                        <m:t>z</m:t>
                      </m:r>
                    </m:oMath>
                  </m:oMathPara>
                </a14:m>
                <a:endParaRPr lang="en-US" sz="3556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94A41D8-E6C4-C144-BD16-451C131C92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179" y="1926415"/>
                <a:ext cx="518091" cy="639534"/>
              </a:xfrm>
              <a:prstGeom prst="rect">
                <a:avLst/>
              </a:prstGeom>
              <a:blipFill>
                <a:blip r:embed="rId8"/>
                <a:stretch>
                  <a:fillRect l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Shape 3565">
            <a:extLst>
              <a:ext uri="{FF2B5EF4-FFF2-40B4-BE49-F238E27FC236}">
                <a16:creationId xmlns:a16="http://schemas.microsoft.com/office/drawing/2014/main" id="{D26BCF10-9C0F-3E44-9502-E0129D5A617F}"/>
              </a:ext>
            </a:extLst>
          </p:cNvPr>
          <p:cNvSpPr/>
          <p:nvPr/>
        </p:nvSpPr>
        <p:spPr>
          <a:xfrm>
            <a:off x="2761373" y="4175972"/>
            <a:ext cx="1349728" cy="41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r>
              <a:rPr sz="2200" dirty="0"/>
              <a:t>Generator</a:t>
            </a:r>
          </a:p>
        </p:txBody>
      </p:sp>
      <p:sp>
        <p:nvSpPr>
          <p:cNvPr id="40" name="Shape 3580">
            <a:extLst>
              <a:ext uri="{FF2B5EF4-FFF2-40B4-BE49-F238E27FC236}">
                <a16:creationId xmlns:a16="http://schemas.microsoft.com/office/drawing/2014/main" id="{016AEEE9-40AA-2D49-8185-3C3BC58DDFAB}"/>
              </a:ext>
            </a:extLst>
          </p:cNvPr>
          <p:cNvSpPr/>
          <p:nvPr/>
        </p:nvSpPr>
        <p:spPr>
          <a:xfrm>
            <a:off x="6808122" y="3477695"/>
            <a:ext cx="2130332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stealth"/>
          </a:ln>
        </p:spPr>
        <p:txBody>
          <a:bodyPr lIns="38100" tIns="38100" rIns="38100" bIns="38100" anchor="ctr"/>
          <a:lstStyle/>
          <a:p>
            <a:pPr>
              <a:defRPr sz="3200"/>
            </a:pPr>
            <a:endParaRPr sz="1707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9BD31D0-A507-4B4C-9779-D6AD63BBD839}"/>
              </a:ext>
            </a:extLst>
          </p:cNvPr>
          <p:cNvGrpSpPr/>
          <p:nvPr/>
        </p:nvGrpSpPr>
        <p:grpSpPr>
          <a:xfrm>
            <a:off x="7327789" y="2747246"/>
            <a:ext cx="1090999" cy="1460898"/>
            <a:chOff x="1698576" y="4184012"/>
            <a:chExt cx="2232248" cy="2395642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BCB6B5AB-8366-5449-9287-E60B51300B2C}"/>
                </a:ext>
              </a:extLst>
            </p:cNvPr>
            <p:cNvGrpSpPr/>
            <p:nvPr/>
          </p:nvGrpSpPr>
          <p:grpSpPr>
            <a:xfrm>
              <a:off x="1698576" y="4184012"/>
              <a:ext cx="2232248" cy="2395642"/>
              <a:chOff x="2343849" y="5173725"/>
              <a:chExt cx="909648" cy="1349560"/>
            </a:xfrm>
          </p:grpSpPr>
          <p:sp>
            <p:nvSpPr>
              <p:cNvPr id="44" name="Shape 3567">
                <a:extLst>
                  <a:ext uri="{FF2B5EF4-FFF2-40B4-BE49-F238E27FC236}">
                    <a16:creationId xmlns:a16="http://schemas.microsoft.com/office/drawing/2014/main" id="{FF3E17D7-0935-1741-9FA6-49920859474F}"/>
                  </a:ext>
                </a:extLst>
              </p:cNvPr>
              <p:cNvSpPr/>
              <p:nvPr/>
            </p:nvSpPr>
            <p:spPr>
              <a:xfrm rot="10800000">
                <a:off x="2683220" y="5285363"/>
                <a:ext cx="230906" cy="112628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45" name="Shape 3568">
                <a:extLst>
                  <a:ext uri="{FF2B5EF4-FFF2-40B4-BE49-F238E27FC236}">
                    <a16:creationId xmlns:a16="http://schemas.microsoft.com/office/drawing/2014/main" id="{E59A2B2D-8F09-7443-90B8-8FC50288B039}"/>
                  </a:ext>
                </a:extLst>
              </p:cNvPr>
              <p:cNvSpPr/>
              <p:nvPr/>
            </p:nvSpPr>
            <p:spPr>
              <a:xfrm rot="10800000">
                <a:off x="3022591" y="5397993"/>
                <a:ext cx="230906" cy="901026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  <p:sp>
            <p:nvSpPr>
              <p:cNvPr id="46" name="Shape 3569">
                <a:extLst>
                  <a:ext uri="{FF2B5EF4-FFF2-40B4-BE49-F238E27FC236}">
                    <a16:creationId xmlns:a16="http://schemas.microsoft.com/office/drawing/2014/main" id="{FE41742C-0824-D048-9EF3-3E430584D02A}"/>
                  </a:ext>
                </a:extLst>
              </p:cNvPr>
              <p:cNvSpPr/>
              <p:nvPr/>
            </p:nvSpPr>
            <p:spPr>
              <a:xfrm rot="10800000">
                <a:off x="2343849" y="5173725"/>
                <a:ext cx="230906" cy="1349560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707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0BC19371-583F-6846-A8DA-D0E63A21488C}"/>
                    </a:ext>
                  </a:extLst>
                </p:cNvPr>
                <p:cNvSpPr/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445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oMath>
                    </m:oMathPara>
                  </a14:m>
                  <a:endParaRPr lang="en-US" sz="4445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7741" y="4755110"/>
                  <a:ext cx="1675051" cy="1087881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2857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7" name="Shape 3579">
            <a:extLst>
              <a:ext uri="{FF2B5EF4-FFF2-40B4-BE49-F238E27FC236}">
                <a16:creationId xmlns:a16="http://schemas.microsoft.com/office/drawing/2014/main" id="{96D66B7F-A45F-BC4A-9A78-87410AA2099B}"/>
              </a:ext>
            </a:extLst>
          </p:cNvPr>
          <p:cNvSpPr/>
          <p:nvPr/>
        </p:nvSpPr>
        <p:spPr>
          <a:xfrm>
            <a:off x="6894655" y="4153722"/>
            <a:ext cx="1957267" cy="459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r>
              <a:rPr sz="2200" dirty="0"/>
              <a:t>Discriminator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7E87AA-20D5-EA43-80FD-7DF76415AE0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255896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8" grpId="0" build="p" bldLvl="5" animBg="1" advAuto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08312"/>
            <a:ext cx="13004800" cy="1219200"/>
          </a:xfrm>
        </p:spPr>
        <p:txBody>
          <a:bodyPr>
            <a:noAutofit/>
          </a:bodyPr>
          <a:lstStyle/>
          <a:p>
            <a:r>
              <a:rPr lang="en-US" altLang="zh-CN" dirty="0"/>
              <a:t>Thank</a:t>
            </a:r>
            <a:r>
              <a:rPr lang="zh-CN" altLang="en-US" dirty="0"/>
              <a:t> </a:t>
            </a:r>
            <a:r>
              <a:rPr lang="en-US" altLang="zh-CN" dirty="0"/>
              <a:t>You!</a:t>
            </a:r>
            <a:endParaRPr lang="en-US" dirty="0"/>
          </a:p>
        </p:txBody>
      </p:sp>
      <p:pic>
        <p:nvPicPr>
          <p:cNvPr id="7" name="horse2zebra_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10814" y="3938150"/>
            <a:ext cx="6983173" cy="187730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9084E0-B989-3241-9D48-AA4B4B9A9242}"/>
              </a:ext>
            </a:extLst>
          </p:cNvPr>
          <p:cNvSpPr txBox="1"/>
          <p:nvPr/>
        </p:nvSpPr>
        <p:spPr>
          <a:xfrm>
            <a:off x="2245927" y="6463738"/>
            <a:ext cx="8512946" cy="10634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3911" dirty="0">
                <a:latin typeface="Calibri" charset="0"/>
                <a:cs typeface="Calibri" charset="0"/>
              </a:rPr>
              <a:t>16-726, Spring 2021</a:t>
            </a:r>
          </a:p>
          <a:p>
            <a:pPr algn="ctr"/>
            <a:r>
              <a:rPr lang="en-US" sz="2400" dirty="0">
                <a:hlinkClick r:id="rId6"/>
              </a:rPr>
              <a:t>https://learning-image-synthesis.github.io/</a:t>
            </a: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E2C7A8-FD5F-BE4C-AA6E-4911F886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885F-454C-054D-BD99-454039AA59AB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80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834" name="Picture 2" descr="C:\Documents and Settings\Derek Hoiem\My Documents\Classes\Spring10 - Computer Vision\figs\einstein.jpg">
            <a:extLst>
              <a:ext uri="{FF2B5EF4-FFF2-40B4-BE49-F238E27FC236}">
                <a16:creationId xmlns:a16="http://schemas.microsoft.com/office/drawing/2014/main" id="{0C1DB6F5-520D-0041-801F-39D7E94BA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93" y="4118187"/>
            <a:ext cx="3901440" cy="499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8838" name="Picture 2" descr="C:\Documents and Settings\Derek Hoiem\My Documents\Classes\Spring10 - Computer Vision\figs\eyedet_ssd.png">
            <a:extLst>
              <a:ext uri="{FF2B5EF4-FFF2-40B4-BE49-F238E27FC236}">
                <a16:creationId xmlns:a16="http://schemas.microsoft.com/office/drawing/2014/main" id="{D777E7D3-27AE-1844-86BD-44AE2CB1F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053" y="4118187"/>
            <a:ext cx="3892409" cy="4985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8839" name="TextBox 7">
            <a:extLst>
              <a:ext uri="{FF2B5EF4-FFF2-40B4-BE49-F238E27FC236}">
                <a16:creationId xmlns:a16="http://schemas.microsoft.com/office/drawing/2014/main" id="{BD688048-E0D3-E148-9C18-F03F5D9F7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8984" y="9103361"/>
            <a:ext cx="915635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>
                <a:solidFill>
                  <a:srgbClr val="000000"/>
                </a:solidFill>
              </a:rPr>
              <a:t>Input</a:t>
            </a:r>
          </a:p>
        </p:txBody>
      </p:sp>
      <p:sp>
        <p:nvSpPr>
          <p:cNvPr id="248840" name="TextBox 8">
            <a:extLst>
              <a:ext uri="{FF2B5EF4-FFF2-40B4-BE49-F238E27FC236}">
                <a16:creationId xmlns:a16="http://schemas.microsoft.com/office/drawing/2014/main" id="{8BE1CAB1-A024-AE40-9D15-026825FCF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4065" y="9058205"/>
            <a:ext cx="2008883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>
                <a:solidFill>
                  <a:srgbClr val="000000"/>
                </a:solidFill>
              </a:rPr>
              <a:t>1- sqrt(SSD)</a:t>
            </a:r>
          </a:p>
        </p:txBody>
      </p:sp>
      <p:sp>
        <p:nvSpPr>
          <p:cNvPr id="248841" name="TextBox 9">
            <a:extLst>
              <a:ext uri="{FF2B5EF4-FFF2-40B4-BE49-F238E27FC236}">
                <a16:creationId xmlns:a16="http://schemas.microsoft.com/office/drawing/2014/main" id="{6FFC1609-06E5-D843-A93A-F376F3C89D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4082" y="9037886"/>
            <a:ext cx="3015569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>
                <a:solidFill>
                  <a:srgbClr val="000000"/>
                </a:solidFill>
              </a:rPr>
              <a:t>Thresholded Image</a:t>
            </a:r>
          </a:p>
        </p:txBody>
      </p:sp>
      <p:graphicFrame>
        <p:nvGraphicFramePr>
          <p:cNvPr id="248842" name="Object 10">
            <a:extLst>
              <a:ext uri="{FF2B5EF4-FFF2-40B4-BE49-F238E27FC236}">
                <a16:creationId xmlns:a16="http://schemas.microsoft.com/office/drawing/2014/main" id="{7644F608-41B2-0541-BD5B-A12B2E35D7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52604" y="2937370"/>
          <a:ext cx="8173156" cy="1244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1" name="Equation" r:id="rId6" imgW="53835300" imgH="8191500" progId="Equation.3">
                  <p:embed/>
                </p:oleObj>
              </mc:Choice>
              <mc:Fallback>
                <p:oleObj name="Equation" r:id="rId6" imgW="53835300" imgH="8191500" progId="Equation.3">
                  <p:embed/>
                  <p:pic>
                    <p:nvPicPr>
                      <p:cNvPr id="248842" name="Object 10">
                        <a:extLst>
                          <a:ext uri="{FF2B5EF4-FFF2-40B4-BE49-F238E27FC236}">
                            <a16:creationId xmlns:a16="http://schemas.microsoft.com/office/drawing/2014/main" id="{7644F608-41B2-0541-BD5B-A12B2E35D70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2604" y="2937370"/>
                        <a:ext cx="8173156" cy="12440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8843" name="Picture 12" descr="C:\Users\Hoiem\Documents\Classes\Computational Photography - Fall 2010\lectures\figs\filters\eyedet_ssd_thresh.png">
            <a:extLst>
              <a:ext uri="{FF2B5EF4-FFF2-40B4-BE49-F238E27FC236}">
                <a16:creationId xmlns:a16="http://schemas.microsoft.com/office/drawing/2014/main" id="{9C684D15-2EC4-0E4E-A0CE-10926E4E7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240" y="4118187"/>
            <a:ext cx="3892409" cy="4985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719B31D-00CC-7A40-A75B-48B4028EB648}"/>
              </a:ext>
            </a:extLst>
          </p:cNvPr>
          <p:cNvCxnSpPr/>
          <p:nvPr/>
        </p:nvCxnSpPr>
        <p:spPr>
          <a:xfrm rot="5400000">
            <a:off x="9807787" y="5472853"/>
            <a:ext cx="866987" cy="32512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11E30F0-90B7-D348-85F6-2F8123C5C7C6}"/>
              </a:ext>
            </a:extLst>
          </p:cNvPr>
          <p:cNvCxnSpPr/>
          <p:nvPr/>
        </p:nvCxnSpPr>
        <p:spPr>
          <a:xfrm rot="16200000" flipH="1">
            <a:off x="10394809" y="5689600"/>
            <a:ext cx="866987" cy="10837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8846" name="TextBox 14">
            <a:extLst>
              <a:ext uri="{FF2B5EF4-FFF2-40B4-BE49-F238E27FC236}">
                <a16:creationId xmlns:a16="http://schemas.microsoft.com/office/drawing/2014/main" id="{437B002C-C61E-3442-981D-776A1BCB1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0231" y="4551681"/>
            <a:ext cx="2629245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 b="1">
                <a:solidFill>
                  <a:srgbClr val="FF0000"/>
                </a:solidFill>
              </a:rPr>
              <a:t>True detections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9432471-C297-254C-B94F-683840FDCEF4}"/>
              </a:ext>
            </a:extLst>
          </p:cNvPr>
          <p:cNvSpPr txBox="1">
            <a:spLocks/>
          </p:cNvSpPr>
          <p:nvPr/>
        </p:nvSpPr>
        <p:spPr>
          <a:xfrm>
            <a:off x="812800" y="1562773"/>
            <a:ext cx="12246187" cy="227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>
              <a:spcBef>
                <a:spcPts val="2000"/>
              </a:spcBef>
            </a:pPr>
            <a:r>
              <a:rPr lang="en-US" altLang="en-US" dirty="0"/>
              <a:t>Goal: find       in image</a:t>
            </a:r>
          </a:p>
          <a:p>
            <a:pPr hangingPunct="1">
              <a:spcBef>
                <a:spcPts val="2000"/>
              </a:spcBef>
            </a:pPr>
            <a:r>
              <a:rPr lang="en-US" altLang="en-US" dirty="0"/>
              <a:t>Method 2: SSD (Sum Square Difference)</a:t>
            </a:r>
          </a:p>
          <a:p>
            <a:pPr lvl="1" hangingPunct="1">
              <a:buFontTx/>
              <a:buNone/>
            </a:pPr>
            <a:endParaRPr lang="en-US" altLang="en-US" dirty="0"/>
          </a:p>
        </p:txBody>
      </p:sp>
      <p:pic>
        <p:nvPicPr>
          <p:cNvPr id="16" name="Picture 1" descr="C:\Documents and Settings\Derek Hoiem\My Documents\Classes\Spring10 - Computer Vision\figs\eyefil.png">
            <a:extLst>
              <a:ext uri="{FF2B5EF4-FFF2-40B4-BE49-F238E27FC236}">
                <a16:creationId xmlns:a16="http://schemas.microsoft.com/office/drawing/2014/main" id="{F06ED67D-0BA8-9042-A2E5-8ACDE6B00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372" y="1578010"/>
            <a:ext cx="4064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CB67C431-F224-D843-8F9E-D9591187B717}"/>
              </a:ext>
            </a:extLst>
          </p:cNvPr>
          <p:cNvSpPr txBox="1">
            <a:spLocks/>
          </p:cNvSpPr>
          <p:nvPr/>
        </p:nvSpPr>
        <p:spPr>
          <a:xfrm>
            <a:off x="745466" y="-312419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altLang="en-US" sz="5404" dirty="0"/>
              <a:t>Matching with filters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F272DD3D-4C79-CA45-905C-B6306CFD6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71657" y="2937808"/>
            <a:ext cx="1547218" cy="88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 dirty="0">
                <a:solidFill>
                  <a:srgbClr val="000000"/>
                </a:solidFill>
              </a:rPr>
              <a:t>f = image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560" dirty="0">
                <a:solidFill>
                  <a:srgbClr val="000000"/>
                </a:solidFill>
              </a:rPr>
              <a:t>g = filter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25B3FE-B060-1E40-A5D2-10201CEC4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5EFC-6D8E-5C41-8126-FE1C14410A66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7262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Title 1">
            <a:extLst>
              <a:ext uri="{FF2B5EF4-FFF2-40B4-BE49-F238E27FC236}">
                <a16:creationId xmlns:a16="http://schemas.microsoft.com/office/drawing/2014/main" id="{4F1C5C0C-C331-E241-97E8-70D7E0B7891D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 sz="5404" dirty="0"/>
              <a:t>Matching with filters</a:t>
            </a:r>
          </a:p>
        </p:txBody>
      </p:sp>
      <p:sp>
        <p:nvSpPr>
          <p:cNvPr id="249859" name="Content Placeholder 2">
            <a:extLst>
              <a:ext uri="{FF2B5EF4-FFF2-40B4-BE49-F238E27FC236}">
                <a16:creationId xmlns:a16="http://schemas.microsoft.com/office/drawing/2014/main" id="{FEBA6B7C-679D-3B46-A028-95A8F61917E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50240" y="1408854"/>
            <a:ext cx="11704320" cy="7303912"/>
          </a:xfrm>
        </p:spPr>
        <p:txBody>
          <a:bodyPr/>
          <a:lstStyle/>
          <a:p>
            <a:pPr marL="0" indent="0" eaLnBrk="1" hangingPunct="1">
              <a:buNone/>
            </a:pPr>
            <a:endParaRPr lang="en-US" altLang="en-US" sz="4551" dirty="0"/>
          </a:p>
          <a:p>
            <a:pPr eaLnBrk="1" hangingPunct="1"/>
            <a:r>
              <a:rPr lang="en-US" altLang="en-US" sz="4551" dirty="0"/>
              <a:t>Can SSD be implemented with linear filters?</a:t>
            </a:r>
          </a:p>
        </p:txBody>
      </p:sp>
      <p:graphicFrame>
        <p:nvGraphicFramePr>
          <p:cNvPr id="249860" name="Object 4">
            <a:extLst>
              <a:ext uri="{FF2B5EF4-FFF2-40B4-BE49-F238E27FC236}">
                <a16:creationId xmlns:a16="http://schemas.microsoft.com/office/drawing/2014/main" id="{FF4BCF15-7639-A344-B356-8E897E54D0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52604" y="3307645"/>
          <a:ext cx="8173156" cy="1244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5" name="Equation" r:id="rId4" imgW="53835300" imgH="8191500" progId="Equation.3">
                  <p:embed/>
                </p:oleObj>
              </mc:Choice>
              <mc:Fallback>
                <p:oleObj name="Equation" r:id="rId4" imgW="53835300" imgH="8191500" progId="Equation.3">
                  <p:embed/>
                  <p:pic>
                    <p:nvPicPr>
                      <p:cNvPr id="249860" name="Object 4">
                        <a:extLst>
                          <a:ext uri="{FF2B5EF4-FFF2-40B4-BE49-F238E27FC236}">
                            <a16:creationId xmlns:a16="http://schemas.microsoft.com/office/drawing/2014/main" id="{FF4BCF15-7639-A344-B356-8E897E54D0F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2604" y="3307645"/>
                        <a:ext cx="8173156" cy="12440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18">
            <a:extLst>
              <a:ext uri="{FF2B5EF4-FFF2-40B4-BE49-F238E27FC236}">
                <a16:creationId xmlns:a16="http://schemas.microsoft.com/office/drawing/2014/main" id="{4A7DEB36-7C6B-8641-AA11-455A2F8CF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2414" y="3307645"/>
            <a:ext cx="1547218" cy="88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 dirty="0">
                <a:solidFill>
                  <a:srgbClr val="000000"/>
                </a:solidFill>
              </a:rPr>
              <a:t>f = image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560" dirty="0">
                <a:solidFill>
                  <a:srgbClr val="000000"/>
                </a:solidFill>
              </a:rPr>
              <a:t>g = filter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3B371466-98D1-BE48-B3EE-9589E2F6A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2819" y="9267313"/>
            <a:ext cx="3021981" cy="48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en-US" sz="256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Side by Derek </a:t>
            </a:r>
            <a:r>
              <a:rPr lang="en-US" altLang="en-US" sz="256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Hoiem</a:t>
            </a:r>
            <a:endParaRPr lang="en-US" altLang="en-US" sz="256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D8E6A3-4DE6-694C-ADC6-A005A99B6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5EFC-6D8E-5C41-8126-FE1C14410A66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7765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5" name="TextBox 7">
            <a:extLst>
              <a:ext uri="{FF2B5EF4-FFF2-40B4-BE49-F238E27FC236}">
                <a16:creationId xmlns:a16="http://schemas.microsoft.com/office/drawing/2014/main" id="{200D9C11-281C-1243-A95B-9A095FFFCD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8984" y="9103361"/>
            <a:ext cx="915635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>
                <a:solidFill>
                  <a:srgbClr val="000000"/>
                </a:solidFill>
              </a:rPr>
              <a:t>Input</a:t>
            </a:r>
          </a:p>
        </p:txBody>
      </p:sp>
      <p:sp>
        <p:nvSpPr>
          <p:cNvPr id="4103" name="TextBox 8">
            <a:extLst>
              <a:ext uri="{FF2B5EF4-FFF2-40B4-BE49-F238E27FC236}">
                <a16:creationId xmlns:a16="http://schemas.microsoft.com/office/drawing/2014/main" id="{402D10E6-EE30-2740-94EE-2D57818DD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4065" y="9058205"/>
            <a:ext cx="2008883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>
                <a:solidFill>
                  <a:srgbClr val="000000"/>
                </a:solidFill>
              </a:rPr>
              <a:t>1- sqrt(SSD)</a:t>
            </a:r>
          </a:p>
        </p:txBody>
      </p:sp>
      <p:graphicFrame>
        <p:nvGraphicFramePr>
          <p:cNvPr id="250887" name="Object 7">
            <a:extLst>
              <a:ext uri="{FF2B5EF4-FFF2-40B4-BE49-F238E27FC236}">
                <a16:creationId xmlns:a16="http://schemas.microsoft.com/office/drawing/2014/main" id="{9AF43E20-46B5-B341-BF69-117F18D993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52604" y="2937370"/>
          <a:ext cx="8173156" cy="1244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3" name="Equation" r:id="rId4" imgW="53835300" imgH="8191500" progId="Equation.3">
                  <p:embed/>
                </p:oleObj>
              </mc:Choice>
              <mc:Fallback>
                <p:oleObj name="Equation" r:id="rId4" imgW="53835300" imgH="8191500" progId="Equation.3">
                  <p:embed/>
                  <p:pic>
                    <p:nvPicPr>
                      <p:cNvPr id="250887" name="Object 7">
                        <a:extLst>
                          <a:ext uri="{FF2B5EF4-FFF2-40B4-BE49-F238E27FC236}">
                            <a16:creationId xmlns:a16="http://schemas.microsoft.com/office/drawing/2014/main" id="{9AF43E20-46B5-B341-BF69-117F18D993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2604" y="2937370"/>
                        <a:ext cx="8173156" cy="12440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0888" name="TextBox 15">
            <a:extLst>
              <a:ext uri="{FF2B5EF4-FFF2-40B4-BE49-F238E27FC236}">
                <a16:creationId xmlns:a16="http://schemas.microsoft.com/office/drawing/2014/main" id="{744C5421-AB07-B246-9F8A-950D9ECA3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7760" y="1300481"/>
            <a:ext cx="4660053" cy="88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560" b="1">
                <a:solidFill>
                  <a:srgbClr val="FF0000"/>
                </a:solidFill>
              </a:rPr>
              <a:t>What’s the potential downside of SSD?</a:t>
            </a:r>
          </a:p>
        </p:txBody>
      </p:sp>
      <p:pic>
        <p:nvPicPr>
          <p:cNvPr id="250889" name="Picture 3" descr="C:\Users\Hoiem\Documents\Classes\Computational Photography - Fall 2010\lectures\figs\filters\einstein_shades.png">
            <a:extLst>
              <a:ext uri="{FF2B5EF4-FFF2-40B4-BE49-F238E27FC236}">
                <a16:creationId xmlns:a16="http://schemas.microsoft.com/office/drawing/2014/main" id="{D2D1AA60-8D85-F242-9F1E-5084F93CB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93" y="4095609"/>
            <a:ext cx="3901440" cy="499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788" name="Picture 4" descr="C:\Users\Hoiem\Documents\Classes\Computational Photography - Fall 2010\lectures\figs\filters\einstein_shades_ssd.png">
            <a:extLst>
              <a:ext uri="{FF2B5EF4-FFF2-40B4-BE49-F238E27FC236}">
                <a16:creationId xmlns:a16="http://schemas.microsoft.com/office/drawing/2014/main" id="{0419280A-C19F-B841-82F9-4DB7471B2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307" y="4118187"/>
            <a:ext cx="3892409" cy="4985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1B42DAA-2ED0-714F-8EFA-727DDC7D9BFE}"/>
              </a:ext>
            </a:extLst>
          </p:cNvPr>
          <p:cNvSpPr txBox="1">
            <a:spLocks/>
          </p:cNvSpPr>
          <p:nvPr/>
        </p:nvSpPr>
        <p:spPr>
          <a:xfrm>
            <a:off x="745466" y="-312419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altLang="en-US" sz="5404" dirty="0"/>
              <a:t>Matching with filters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D31496A-D7D1-F449-98E2-285EF4A8542D}"/>
              </a:ext>
            </a:extLst>
          </p:cNvPr>
          <p:cNvSpPr txBox="1">
            <a:spLocks/>
          </p:cNvSpPr>
          <p:nvPr/>
        </p:nvSpPr>
        <p:spPr>
          <a:xfrm>
            <a:off x="812800" y="1562773"/>
            <a:ext cx="12246187" cy="227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>
              <a:spcBef>
                <a:spcPts val="2000"/>
              </a:spcBef>
            </a:pPr>
            <a:r>
              <a:rPr lang="en-US" altLang="en-US" dirty="0"/>
              <a:t>Goal: find       in image</a:t>
            </a:r>
          </a:p>
          <a:p>
            <a:pPr hangingPunct="1">
              <a:spcBef>
                <a:spcPts val="2000"/>
              </a:spcBef>
            </a:pPr>
            <a:r>
              <a:rPr lang="en-US" altLang="en-US" dirty="0"/>
              <a:t>Method 2: SSD (Sum Square Difference)</a:t>
            </a:r>
          </a:p>
          <a:p>
            <a:pPr lvl="1" hangingPunct="1">
              <a:buFontTx/>
              <a:buNone/>
            </a:pPr>
            <a:endParaRPr lang="en-US" altLang="en-US" dirty="0"/>
          </a:p>
        </p:txBody>
      </p:sp>
      <p:pic>
        <p:nvPicPr>
          <p:cNvPr id="14" name="Picture 1" descr="C:\Documents and Settings\Derek Hoiem\My Documents\Classes\Spring10 - Computer Vision\figs\eyefil.png">
            <a:extLst>
              <a:ext uri="{FF2B5EF4-FFF2-40B4-BE49-F238E27FC236}">
                <a16:creationId xmlns:a16="http://schemas.microsoft.com/office/drawing/2014/main" id="{4ED84A52-090F-0C44-97AE-AA1F16DD0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372" y="1578010"/>
            <a:ext cx="4064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8">
            <a:extLst>
              <a:ext uri="{FF2B5EF4-FFF2-40B4-BE49-F238E27FC236}">
                <a16:creationId xmlns:a16="http://schemas.microsoft.com/office/drawing/2014/main" id="{1A4DF4E3-3A04-164C-847D-4B6D83FF9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71657" y="2937808"/>
            <a:ext cx="1547218" cy="88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 dirty="0">
                <a:solidFill>
                  <a:srgbClr val="000000"/>
                </a:solidFill>
              </a:rPr>
              <a:t>f = image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560" dirty="0">
                <a:solidFill>
                  <a:srgbClr val="000000"/>
                </a:solidFill>
              </a:rPr>
              <a:t>g = filter</a:t>
            </a:r>
          </a:p>
        </p:txBody>
      </p:sp>
      <p:sp>
        <p:nvSpPr>
          <p:cNvPr id="16" name="Text Box 6">
            <a:extLst>
              <a:ext uri="{FF2B5EF4-FFF2-40B4-BE49-F238E27FC236}">
                <a16:creationId xmlns:a16="http://schemas.microsoft.com/office/drawing/2014/main" id="{7ED1C127-7202-2246-B025-CCDC8A97A0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2819" y="9267313"/>
            <a:ext cx="3021981" cy="48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en-US" sz="256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Side by Derek </a:t>
            </a:r>
            <a:r>
              <a:rPr lang="en-US" altLang="en-US" sz="256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Hoiem</a:t>
            </a:r>
            <a:endParaRPr lang="en-US" altLang="en-US" sz="256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500CE8-A2DA-454B-9CEB-8DEFD36BF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5EFC-6D8E-5C41-8126-FE1C14410A66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135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1909" name="Object 5">
            <a:extLst>
              <a:ext uri="{FF2B5EF4-FFF2-40B4-BE49-F238E27FC236}">
                <a16:creationId xmlns:a16="http://schemas.microsoft.com/office/drawing/2014/main" id="{5D1368F1-B5F7-784D-AAEF-7A200E8493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2535" y="4565227"/>
          <a:ext cx="12085884" cy="30231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1" name="Equation" r:id="rId4" imgW="79578200" imgH="19900900" progId="Equation.3">
                  <p:embed/>
                </p:oleObj>
              </mc:Choice>
              <mc:Fallback>
                <p:oleObj name="Equation" r:id="rId4" imgW="79578200" imgH="19900900" progId="Equation.3">
                  <p:embed/>
                  <p:pic>
                    <p:nvPicPr>
                      <p:cNvPr id="251909" name="Object 5">
                        <a:extLst>
                          <a:ext uri="{FF2B5EF4-FFF2-40B4-BE49-F238E27FC236}">
                            <a16:creationId xmlns:a16="http://schemas.microsoft.com/office/drawing/2014/main" id="{5D1368F1-B5F7-784D-AAEF-7A200E8493B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535" y="4565227"/>
                        <a:ext cx="12085884" cy="30231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1910" name="TextBox 15">
            <a:extLst>
              <a:ext uri="{FF2B5EF4-FFF2-40B4-BE49-F238E27FC236}">
                <a16:creationId xmlns:a16="http://schemas.microsoft.com/office/drawing/2014/main" id="{5AC2A250-B583-3A48-B319-DF0237988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6742" y="3576321"/>
            <a:ext cx="2888932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>
                <a:solidFill>
                  <a:srgbClr val="000000"/>
                </a:solidFill>
              </a:rPr>
              <a:t>mean image patch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231DCED-07BA-0342-91DE-F78238144A98}"/>
              </a:ext>
            </a:extLst>
          </p:cNvPr>
          <p:cNvCxnSpPr/>
          <p:nvPr/>
        </p:nvCxnSpPr>
        <p:spPr>
          <a:xfrm rot="5400000">
            <a:off x="10295468" y="4332675"/>
            <a:ext cx="650240" cy="451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1912" name="TextBox 18">
            <a:extLst>
              <a:ext uri="{FF2B5EF4-FFF2-40B4-BE49-F238E27FC236}">
                <a16:creationId xmlns:a16="http://schemas.microsoft.com/office/drawing/2014/main" id="{D98BD8C0-5C8D-2B43-96B6-522E33BD9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1426" y="3483753"/>
            <a:ext cx="2359940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>
                <a:solidFill>
                  <a:srgbClr val="000000"/>
                </a:solidFill>
              </a:rPr>
              <a:t>mean template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83B2345-955C-F14A-BC93-68DC63BBDD6E}"/>
              </a:ext>
            </a:extLst>
          </p:cNvPr>
          <p:cNvCxnSpPr/>
          <p:nvPr/>
        </p:nvCxnSpPr>
        <p:spPr>
          <a:xfrm rot="5400000">
            <a:off x="6068908" y="4334934"/>
            <a:ext cx="650240" cy="451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7D322673-3A50-2148-A7AA-97A3E7CD91B8}"/>
              </a:ext>
            </a:extLst>
          </p:cNvPr>
          <p:cNvSpPr txBox="1">
            <a:spLocks/>
          </p:cNvSpPr>
          <p:nvPr/>
        </p:nvSpPr>
        <p:spPr>
          <a:xfrm>
            <a:off x="745466" y="-312419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altLang="en-US" sz="5404" dirty="0"/>
              <a:t>Matching with filters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E1CC7D7-1838-8E49-BA0C-3890D8DF4435}"/>
              </a:ext>
            </a:extLst>
          </p:cNvPr>
          <p:cNvSpPr txBox="1">
            <a:spLocks/>
          </p:cNvSpPr>
          <p:nvPr/>
        </p:nvSpPr>
        <p:spPr>
          <a:xfrm>
            <a:off x="812800" y="1562773"/>
            <a:ext cx="12246187" cy="227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>
              <a:spcBef>
                <a:spcPts val="2000"/>
              </a:spcBef>
            </a:pPr>
            <a:r>
              <a:rPr lang="en-US" altLang="en-US" dirty="0"/>
              <a:t>Goal: find       in image</a:t>
            </a:r>
          </a:p>
          <a:p>
            <a:pPr hangingPunct="1">
              <a:spcBef>
                <a:spcPts val="2000"/>
              </a:spcBef>
            </a:pPr>
            <a:r>
              <a:rPr lang="en-US" altLang="en-US" dirty="0"/>
              <a:t>Method 2: Normalized Cross-Correlation</a:t>
            </a:r>
          </a:p>
          <a:p>
            <a:pPr lvl="1" hangingPunct="1">
              <a:buFontTx/>
              <a:buNone/>
            </a:pPr>
            <a:endParaRPr lang="en-US" altLang="en-US" dirty="0"/>
          </a:p>
        </p:txBody>
      </p:sp>
      <p:pic>
        <p:nvPicPr>
          <p:cNvPr id="13" name="Picture 1" descr="C:\Documents and Settings\Derek Hoiem\My Documents\Classes\Spring10 - Computer Vision\figs\eyefil.png">
            <a:extLst>
              <a:ext uri="{FF2B5EF4-FFF2-40B4-BE49-F238E27FC236}">
                <a16:creationId xmlns:a16="http://schemas.microsoft.com/office/drawing/2014/main" id="{04B68E77-CD52-1846-939C-738786D44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372" y="1578010"/>
            <a:ext cx="4064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8">
            <a:extLst>
              <a:ext uri="{FF2B5EF4-FFF2-40B4-BE49-F238E27FC236}">
                <a16:creationId xmlns:a16="http://schemas.microsoft.com/office/drawing/2014/main" id="{85A81C9D-E96F-DA4D-A687-A159291C5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4721" y="1867620"/>
            <a:ext cx="1547218" cy="88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560" dirty="0">
                <a:solidFill>
                  <a:srgbClr val="000000"/>
                </a:solidFill>
              </a:rPr>
              <a:t>f = image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560" dirty="0">
                <a:solidFill>
                  <a:srgbClr val="000000"/>
                </a:solidFill>
              </a:rPr>
              <a:t>g = filter</a:t>
            </a:r>
          </a:p>
        </p:txBody>
      </p:sp>
      <p:sp>
        <p:nvSpPr>
          <p:cNvPr id="15" name="Text Box 6">
            <a:extLst>
              <a:ext uri="{FF2B5EF4-FFF2-40B4-BE49-F238E27FC236}">
                <a16:creationId xmlns:a16="http://schemas.microsoft.com/office/drawing/2014/main" id="{43443E76-6DCA-2B43-8689-A451ED852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2819" y="9267313"/>
            <a:ext cx="3021981" cy="48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en-US" sz="256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Side by Derek </a:t>
            </a:r>
            <a:r>
              <a:rPr lang="en-US" altLang="en-US" sz="256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Hoiem</a:t>
            </a:r>
            <a:endParaRPr lang="en-US" altLang="en-US" sz="256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69438B-018F-E546-AAA5-55D61EB3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5EFC-6D8E-5C41-8126-FE1C14410A66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16791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1673</TotalTime>
  <Words>1606</Words>
  <Application>Microsoft Macintosh PowerPoint</Application>
  <PresentationFormat>Custom</PresentationFormat>
  <Paragraphs>510</Paragraphs>
  <Slides>56</Slides>
  <Notes>44</Notes>
  <HiddenSlides>0</HiddenSlides>
  <MMClips>4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6" baseType="lpstr">
      <vt:lpstr>Adobe 繁黑體 Std B</vt:lpstr>
      <vt:lpstr>Arial</vt:lpstr>
      <vt:lpstr>Calibri</vt:lpstr>
      <vt:lpstr>Cambria Math</vt:lpstr>
      <vt:lpstr>Helvetica</vt:lpstr>
      <vt:lpstr>Helvetica Light</vt:lpstr>
      <vt:lpstr>Helvetica Neue</vt:lpstr>
      <vt:lpstr>Helvetica Neue Medium</vt:lpstr>
      <vt:lpstr>White</vt:lpstr>
      <vt:lpstr>Equation</vt:lpstr>
      <vt:lpstr>PowerPoint Presentation</vt:lpstr>
      <vt:lpstr>HW1 (hints)</vt:lpstr>
      <vt:lpstr>Template matching</vt:lpstr>
      <vt:lpstr>Matching with filters</vt:lpstr>
      <vt:lpstr>PowerPoint Presentation</vt:lpstr>
      <vt:lpstr>PowerPoint Presentation</vt:lpstr>
      <vt:lpstr>Matching with filters</vt:lpstr>
      <vt:lpstr>PowerPoint Presentation</vt:lpstr>
      <vt:lpstr>PowerPoint Presentation</vt:lpstr>
      <vt:lpstr>PowerPoint Presentation</vt:lpstr>
      <vt:lpstr>PowerPoint Presentation</vt:lpstr>
      <vt:lpstr>Q: What is the best method to use?</vt:lpstr>
      <vt:lpstr>Review  (CNN for Image Synthesis)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CNNs as a Perceptual Metric</vt:lpstr>
      <vt:lpstr>CNNs as a Perceptual Metric</vt:lpstr>
      <vt:lpstr>What has a CNN Learned?</vt:lpstr>
      <vt:lpstr>What has a CNN Learned?</vt:lpstr>
      <vt:lpstr>CNNs as a Perceptual Metric</vt:lpstr>
      <vt:lpstr>How Different are these Patches?</vt:lpstr>
      <vt:lpstr>Which patch is more similar to the middle?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Deep Learning for Graphics I</dc:title>
  <dc:creator>Alyosha Efros</dc:creator>
  <cp:lastModifiedBy>Jun-Yan Zhu</cp:lastModifiedBy>
  <cp:revision>79</cp:revision>
  <dcterms:modified xsi:type="dcterms:W3CDTF">2021-02-24T18:35:56Z</dcterms:modified>
</cp:coreProperties>
</file>